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3"/>
  </p:notesMasterIdLst>
  <p:sldIdLst>
    <p:sldId id="3825" r:id="rId5"/>
    <p:sldId id="3826" r:id="rId6"/>
    <p:sldId id="3858" r:id="rId7"/>
    <p:sldId id="3859" r:id="rId8"/>
    <p:sldId id="3860" r:id="rId9"/>
    <p:sldId id="3861" r:id="rId10"/>
    <p:sldId id="3862" r:id="rId11"/>
    <p:sldId id="3863" r:id="rId12"/>
    <p:sldId id="3857" r:id="rId13"/>
    <p:sldId id="3855" r:id="rId14"/>
    <p:sldId id="3827" r:id="rId15"/>
    <p:sldId id="3828" r:id="rId16"/>
    <p:sldId id="3791" r:id="rId17"/>
    <p:sldId id="3853" r:id="rId18"/>
    <p:sldId id="3837" r:id="rId19"/>
    <p:sldId id="3864" r:id="rId20"/>
    <p:sldId id="3865" r:id="rId21"/>
    <p:sldId id="385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026"/>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Searching Algorithm</a:t>
            </a:r>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82CB4-1D11-4D98-8EC7-612CADA411DF}"/>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F5FB9FA-952C-44B3-AF43-04FA0488044A}"/>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885A659F-1E4A-4A9C-AB33-7C3D38A0C42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6BA8761C-EB37-4B79-8636-E8BE690A0879}"/>
              </a:ext>
            </a:extLst>
          </p:cNvPr>
          <p:cNvSpPr>
            <a:spLocks noGrp="1"/>
          </p:cNvSpPr>
          <p:nvPr>
            <p:ph type="title"/>
          </p:nvPr>
        </p:nvSpPr>
        <p:spPr>
          <a:xfrm>
            <a:off x="1537854" y="199506"/>
            <a:ext cx="9500062" cy="839585"/>
          </a:xfrm>
        </p:spPr>
        <p:txBody>
          <a:bodyPr/>
          <a:lstStyle/>
          <a:p>
            <a:r>
              <a:rPr lang="en-US" dirty="0"/>
              <a:t>Python codes for Bubble sort</a:t>
            </a:r>
          </a:p>
        </p:txBody>
      </p:sp>
      <p:sp>
        <p:nvSpPr>
          <p:cNvPr id="6" name="Rectangle 5"/>
          <p:cNvSpPr/>
          <p:nvPr/>
        </p:nvSpPr>
        <p:spPr>
          <a:xfrm>
            <a:off x="2061556" y="904498"/>
            <a:ext cx="7805651" cy="5816977"/>
          </a:xfrm>
          <a:prstGeom prst="rect">
            <a:avLst/>
          </a:prstGeom>
        </p:spPr>
        <p:txBody>
          <a:bodyPr wrap="square">
            <a:spAutoFit/>
          </a:bodyPr>
          <a:lstStyle/>
          <a:p>
            <a:pPr>
              <a:lnSpc>
                <a:spcPct val="150000"/>
              </a:lnSpc>
            </a:pPr>
            <a:r>
              <a:rPr lang="en-US" sz="2400" dirty="0"/>
              <a:t>def bubble_sort(array):</a:t>
            </a:r>
          </a:p>
          <a:p>
            <a:pPr>
              <a:lnSpc>
                <a:spcPct val="150000"/>
              </a:lnSpc>
            </a:pPr>
            <a:r>
              <a:rPr lang="en-US" sz="2400" dirty="0"/>
              <a:t>    n=</a:t>
            </a:r>
            <a:r>
              <a:rPr lang="en-US" sz="2400" dirty="0" err="1"/>
              <a:t>len</a:t>
            </a:r>
            <a:r>
              <a:rPr lang="en-US" sz="2400" dirty="0"/>
              <a:t>(array)</a:t>
            </a:r>
          </a:p>
          <a:p>
            <a:pPr>
              <a:lnSpc>
                <a:spcPct val="150000"/>
              </a:lnSpc>
            </a:pPr>
            <a:r>
              <a:rPr lang="en-US" sz="2400" dirty="0"/>
              <a:t>    for </a:t>
            </a:r>
            <a:r>
              <a:rPr lang="en-US" sz="2400" dirty="0" err="1"/>
              <a:t>i</a:t>
            </a:r>
            <a:r>
              <a:rPr lang="en-US" sz="2400" dirty="0"/>
              <a:t> in range(n):</a:t>
            </a:r>
          </a:p>
          <a:p>
            <a:pPr>
              <a:lnSpc>
                <a:spcPct val="150000"/>
              </a:lnSpc>
            </a:pPr>
            <a:r>
              <a:rPr lang="en-US" sz="2400" dirty="0"/>
              <a:t>        for j in range(n-1):</a:t>
            </a:r>
          </a:p>
          <a:p>
            <a:pPr>
              <a:lnSpc>
                <a:spcPct val="150000"/>
              </a:lnSpc>
            </a:pPr>
            <a:r>
              <a:rPr lang="en-US" sz="2400" dirty="0"/>
              <a:t>            if array[j] &gt; array[j+1]:</a:t>
            </a:r>
          </a:p>
          <a:p>
            <a:pPr>
              <a:lnSpc>
                <a:spcPct val="150000"/>
              </a:lnSpc>
            </a:pPr>
            <a:r>
              <a:rPr lang="en-US" sz="2400" dirty="0"/>
              <a:t>                array[j], array[j+1] = array[j+1], array[j]</a:t>
            </a:r>
          </a:p>
          <a:p>
            <a:endParaRPr lang="en-US" sz="2400" dirty="0"/>
          </a:p>
          <a:p>
            <a:endParaRPr lang="en-US" sz="2400" dirty="0"/>
          </a:p>
          <a:p>
            <a:pPr>
              <a:lnSpc>
                <a:spcPct val="150000"/>
              </a:lnSpc>
            </a:pPr>
            <a:r>
              <a:rPr lang="en-US" sz="2400" dirty="0"/>
              <a:t>my_array =[5,1,10,2,5]</a:t>
            </a:r>
          </a:p>
          <a:p>
            <a:pPr>
              <a:lnSpc>
                <a:spcPct val="150000"/>
              </a:lnSpc>
            </a:pPr>
            <a:r>
              <a:rPr lang="en-US" sz="2400" dirty="0"/>
              <a:t>bubble_sort(my_array)</a:t>
            </a:r>
          </a:p>
          <a:p>
            <a:pPr>
              <a:lnSpc>
                <a:spcPct val="150000"/>
              </a:lnSpc>
            </a:pPr>
            <a:r>
              <a:rPr lang="en-US" sz="2400" dirty="0"/>
              <a:t>print(my_array)</a:t>
            </a:r>
          </a:p>
        </p:txBody>
      </p:sp>
    </p:spTree>
    <p:extLst>
      <p:ext uri="{BB962C8B-B14F-4D97-AF65-F5344CB8AC3E}">
        <p14:creationId xmlns:p14="http://schemas.microsoft.com/office/powerpoint/2010/main" val="3009189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5" y="214631"/>
            <a:ext cx="8137779" cy="1325880"/>
          </a:xfrm>
        </p:spPr>
        <p:txBody>
          <a:bodyPr/>
          <a:lstStyle/>
          <a:p>
            <a:r>
              <a:rPr lang="en-US" dirty="0"/>
              <a:t>What is a Search Algorithm? </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5" y="1691004"/>
            <a:ext cx="6775704" cy="4289425"/>
          </a:xfrm>
        </p:spPr>
        <p:txBody>
          <a:bodyPr>
            <a:normAutofit/>
          </a:bodyPr>
          <a:lstStyle/>
          <a:p>
            <a:pPr>
              <a:lnSpc>
                <a:spcPct val="150000"/>
              </a:lnSpc>
              <a:spcAft>
                <a:spcPts val="800"/>
              </a:spcAft>
            </a:pPr>
            <a:r>
              <a:rPr lang="en-US" sz="1800" dirty="0">
                <a:latin typeface="Times New Roman" panose="02020603050405020304" pitchFamily="18" charset="0"/>
                <a:cs typeface="Times New Roman" panose="02020603050405020304" pitchFamily="18" charset="0"/>
              </a:rPr>
              <a:t>Searching is an operation or a technique that helps finds the place of a given element or value in the list.  It uses a step-by-step procedure to locate the item in a collection of data</a:t>
            </a:r>
          </a:p>
          <a:p>
            <a:pPr>
              <a:lnSpc>
                <a:spcPct val="150000"/>
              </a:lnSpc>
              <a:spcAft>
                <a:spcPts val="800"/>
              </a:spcAft>
            </a:pPr>
            <a:r>
              <a:rPr lang="en-US" sz="1800" dirty="0">
                <a:latin typeface="Times New Roman" panose="02020603050405020304" pitchFamily="18" charset="0"/>
                <a:cs typeface="Times New Roman" panose="02020603050405020304" pitchFamily="18" charset="0"/>
              </a:rPr>
              <a:t>Any search is said to be successful or unsuccessful depending upon whether the element that is being searched is found or not. </a:t>
            </a:r>
          </a:p>
          <a:p>
            <a:pPr>
              <a:lnSpc>
                <a:spcPct val="150000"/>
              </a:lnSpc>
            </a:pP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When searching for data, the difference between a fast search and a slower one often lies in the use of the proper search algorithm</a:t>
            </a:r>
          </a:p>
          <a:p>
            <a:endParaRPr lang="en-US" dirty="0"/>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2" name="Picture 11" descr="A toy figurine holding a megaphone&#10;&#10;Description automatically generated with medium confidence">
            <a:extLst>
              <a:ext uri="{FF2B5EF4-FFF2-40B4-BE49-F238E27FC236}">
                <a16:creationId xmlns:a16="http://schemas.microsoft.com/office/drawing/2014/main" id="{D1400673-5ED0-4C8E-A8F1-6417B2F56E66}"/>
              </a:ext>
            </a:extLst>
          </p:cNvPr>
          <p:cNvPicPr>
            <a:picLocks noChangeAspect="1"/>
          </p:cNvPicPr>
          <p:nvPr/>
        </p:nvPicPr>
        <p:blipFill>
          <a:blip r:embed="rId2"/>
          <a:stretch>
            <a:fillRect/>
          </a:stretch>
        </p:blipFill>
        <p:spPr>
          <a:xfrm>
            <a:off x="8677274" y="2409826"/>
            <a:ext cx="2975219" cy="3381832"/>
          </a:xfrm>
          <a:prstGeom prst="rect">
            <a:avLst/>
          </a:prstGeom>
        </p:spPr>
      </p:pic>
    </p:spTree>
    <p:extLst>
      <p:ext uri="{BB962C8B-B14F-4D97-AF65-F5344CB8AC3E}">
        <p14:creationId xmlns:p14="http://schemas.microsoft.com/office/powerpoint/2010/main" val="1002193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95566" y="904494"/>
            <a:ext cx="5559552" cy="1800606"/>
          </a:xfrm>
        </p:spPr>
        <p:txBody>
          <a:bodyPr anchor="t">
            <a:normAutofit/>
          </a:bodyPr>
          <a:lstStyle/>
          <a:p>
            <a:r>
              <a:rPr lang="en-US" sz="4800" dirty="0">
                <a:solidFill>
                  <a:srgbClr val="FFFFFF"/>
                </a:solidFill>
              </a:rPr>
              <a:t>Types of Search Algorithm</a:t>
            </a:r>
            <a:endParaRPr lang="en-US" sz="4800"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a:xfrm>
            <a:off x="3130486" y="2533650"/>
            <a:ext cx="6089713" cy="2634805"/>
          </a:xfrm>
        </p:spPr>
        <p:txBody>
          <a:bodyPr>
            <a:normAutofit fontScale="85000" lnSpcReduction="20000"/>
          </a:bodyPr>
          <a:lstStyle/>
          <a:p>
            <a:pPr algn="l">
              <a:lnSpc>
                <a:spcPct val="200000"/>
              </a:lnSpc>
            </a:pPr>
            <a:r>
              <a:rPr lang="en-US" dirty="0">
                <a:solidFill>
                  <a:schemeClr val="tx1"/>
                </a:solidFill>
                <a:latin typeface="Times New Roman" panose="02020603050405020304" pitchFamily="18" charset="0"/>
                <a:cs typeface="Times New Roman" panose="02020603050405020304" pitchFamily="18" charset="0"/>
              </a:rPr>
              <a:t>Some of the standard searching technique that is being followed in the data structure are: </a:t>
            </a:r>
          </a:p>
          <a:p>
            <a:pPr marL="285750" indent="-285750" algn="l">
              <a:lnSpc>
                <a:spcPct val="20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Linear Search or Sequential Search</a:t>
            </a:r>
          </a:p>
          <a:p>
            <a:pPr marL="285750" indent="-285750" algn="l">
              <a:lnSpc>
                <a:spcPct val="200000"/>
              </a:lnSpc>
              <a:buFont typeface="Courier New" panose="02070309020205020404" pitchFamily="49" charset="0"/>
              <a:buChar char="o"/>
            </a:pPr>
            <a:r>
              <a:rPr lang="en-US" dirty="0">
                <a:solidFill>
                  <a:schemeClr val="tx1"/>
                </a:solidFill>
                <a:latin typeface="Times New Roman" panose="02020603050405020304" pitchFamily="18" charset="0"/>
                <a:cs typeface="Times New Roman" panose="02020603050405020304" pitchFamily="18" charset="0"/>
              </a:rPr>
              <a:t>Binary Search</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2695575" y="136525"/>
            <a:ext cx="5809527" cy="1325563"/>
          </a:xfrm>
        </p:spPr>
        <p:txBody>
          <a:bodyPr/>
          <a:lstStyle/>
          <a:p>
            <a:pPr algn="ctr"/>
            <a:r>
              <a:rPr lang="en-US" dirty="0"/>
              <a:t>Linear Search</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3" name="Content Placeholder 2">
            <a:extLst>
              <a:ext uri="{FF2B5EF4-FFF2-40B4-BE49-F238E27FC236}">
                <a16:creationId xmlns:a16="http://schemas.microsoft.com/office/drawing/2014/main" id="{E6BEF2E0-922B-427B-B600-D35EA0E3E0AD}"/>
              </a:ext>
            </a:extLst>
          </p:cNvPr>
          <p:cNvSpPr>
            <a:spLocks noGrp="1"/>
          </p:cNvSpPr>
          <p:nvPr>
            <p:ph idx="1"/>
          </p:nvPr>
        </p:nvSpPr>
        <p:spPr>
          <a:xfrm>
            <a:off x="725900" y="1096351"/>
            <a:ext cx="10740200" cy="4047883"/>
          </a:xfrm>
        </p:spPr>
        <p:txBody>
          <a:bodyPr>
            <a:norm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This is the simplest method for searching where the element to be found is searched sequentially in the list. </a:t>
            </a:r>
          </a:p>
          <a:p>
            <a:pPr marL="0" indent="0">
              <a:lnSpc>
                <a:spcPct val="150000"/>
              </a:lnSpc>
              <a:buNone/>
            </a:pPr>
            <a:r>
              <a:rPr lang="en-US" sz="1800" dirty="0">
                <a:solidFill>
                  <a:srgbClr val="000000"/>
                </a:solidFill>
                <a:effectLst/>
                <a:latin typeface="Times New Roman" panose="02020603050405020304" pitchFamily="18" charset="0"/>
                <a:cs typeface="Times New Roman" panose="02020603050405020304" pitchFamily="18" charset="0"/>
              </a:rPr>
              <a:t>The searched item position is returned if the key element to be searched is available in the list, otherwise -1 is returned</a:t>
            </a:r>
            <a:endParaRPr lang="en-US" sz="1800" dirty="0">
              <a:latin typeface="Times New Roman" panose="02020603050405020304" pitchFamily="18" charset="0"/>
              <a:cs typeface="Times New Roman" panose="02020603050405020304" pitchFamily="18" charset="0"/>
            </a:endParaRPr>
          </a:p>
          <a:p>
            <a:pPr marL="0" indent="0">
              <a:lnSpc>
                <a:spcPct val="150000"/>
              </a:lnSpc>
              <a:buNone/>
            </a:pPr>
            <a:r>
              <a:rPr lang="en-US" sz="1800" dirty="0">
                <a:latin typeface="Times New Roman" panose="02020603050405020304" pitchFamily="18" charset="0"/>
                <a:cs typeface="Times New Roman" panose="02020603050405020304" pitchFamily="18" charset="0"/>
              </a:rPr>
              <a:t>This method can be performed on a sorted or an unsorted list (usually arrays). </a:t>
            </a:r>
          </a:p>
          <a:p>
            <a:pPr marL="0" indent="0">
              <a:lnSpc>
                <a:spcPct val="150000"/>
              </a:lnSpc>
              <a:buNone/>
            </a:pPr>
            <a:r>
              <a:rPr lang="en-US" sz="1800" dirty="0">
                <a:latin typeface="Times New Roman" panose="02020603050405020304" pitchFamily="18" charset="0"/>
                <a:cs typeface="Times New Roman" panose="02020603050405020304" pitchFamily="18" charset="0"/>
              </a:rPr>
              <a:t>In case of a sorted list searching starts from 0</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element and continues until the element is found from the list or the element whose value is greater than (assuming the list is sorted in ascending order), the value being searched is reached. </a:t>
            </a:r>
          </a:p>
          <a:p>
            <a:pPr marL="0" indent="0">
              <a:lnSpc>
                <a:spcPct val="150000"/>
              </a:lnSpc>
              <a:buNone/>
            </a:pPr>
            <a:r>
              <a:rPr lang="en-US" sz="1800" dirty="0">
                <a:latin typeface="Times New Roman" panose="02020603050405020304" pitchFamily="18" charset="0"/>
                <a:cs typeface="Times New Roman" panose="02020603050405020304" pitchFamily="18" charset="0"/>
              </a:rPr>
              <a:t>Linear algorithms tend to be rather inefficient - particularly when working with long arrays. </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68A8CBD1-8457-403A-8B6F-C5A1A1BA8DBE}"/>
              </a:ext>
            </a:extLst>
          </p:cNvPr>
          <p:cNvPicPr>
            <a:picLocks noChangeAspect="1"/>
          </p:cNvPicPr>
          <p:nvPr/>
        </p:nvPicPr>
        <p:blipFill>
          <a:blip r:embed="rId2"/>
          <a:stretch>
            <a:fillRect/>
          </a:stretch>
        </p:blipFill>
        <p:spPr>
          <a:xfrm>
            <a:off x="3725545" y="5125918"/>
            <a:ext cx="4171950" cy="1714500"/>
          </a:xfrm>
          <a:prstGeom prst="rect">
            <a:avLst/>
          </a:prstGeom>
        </p:spPr>
      </p:pic>
    </p:spTree>
    <p:extLst>
      <p:ext uri="{BB962C8B-B14F-4D97-AF65-F5344CB8AC3E}">
        <p14:creationId xmlns:p14="http://schemas.microsoft.com/office/powerpoint/2010/main" val="10192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FBFBB8-D0C8-4A48-9DF1-8E2BB553B18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20294615-FB30-43FB-BB34-B34331BB677F}"/>
              </a:ext>
            </a:extLst>
          </p:cNvPr>
          <p:cNvSpPr>
            <a:spLocks noGrp="1"/>
          </p:cNvSpPr>
          <p:nvPr>
            <p:ph type="title"/>
          </p:nvPr>
        </p:nvSpPr>
        <p:spPr>
          <a:xfrm>
            <a:off x="838200" y="365125"/>
            <a:ext cx="10515600" cy="847725"/>
          </a:xfrm>
        </p:spPr>
        <p:txBody>
          <a:bodyPr/>
          <a:lstStyle/>
          <a:p>
            <a:pPr algn="ctr"/>
            <a:r>
              <a:rPr lang="en-US" dirty="0"/>
              <a:t>Video Review</a:t>
            </a:r>
          </a:p>
        </p:txBody>
      </p:sp>
      <p:pic>
        <p:nvPicPr>
          <p:cNvPr id="6" name="Linear Search">
            <a:hlinkClick r:id="" action="ppaction://media"/>
            <a:extLst>
              <a:ext uri="{FF2B5EF4-FFF2-40B4-BE49-F238E27FC236}">
                <a16:creationId xmlns:a16="http://schemas.microsoft.com/office/drawing/2014/main" id="{B345A27E-3B24-483C-8004-49458DE6A1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5520" y="1212850"/>
            <a:ext cx="10820400" cy="5143500"/>
          </a:xfrm>
          <a:prstGeom prst="rect">
            <a:avLst/>
          </a:prstGeom>
        </p:spPr>
      </p:pic>
    </p:spTree>
    <p:extLst>
      <p:ext uri="{BB962C8B-B14F-4D97-AF65-F5344CB8AC3E}">
        <p14:creationId xmlns:p14="http://schemas.microsoft.com/office/powerpoint/2010/main" val="7232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1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91B9AA-810C-4F5F-AB9A-B2E0A53BE0D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8BD723FF-8D84-47DD-8927-85AE4719FB74}"/>
              </a:ext>
            </a:extLst>
          </p:cNvPr>
          <p:cNvSpPr>
            <a:spLocks noGrp="1"/>
          </p:cNvSpPr>
          <p:nvPr>
            <p:ph type="title"/>
          </p:nvPr>
        </p:nvSpPr>
        <p:spPr>
          <a:xfrm>
            <a:off x="1112518" y="265265"/>
            <a:ext cx="8305801" cy="1325563"/>
          </a:xfrm>
        </p:spPr>
        <p:txBody>
          <a:bodyPr/>
          <a:lstStyle/>
          <a:p>
            <a:pPr algn="ctr"/>
            <a:r>
              <a:rPr lang="en-US" dirty="0"/>
              <a:t>Pseudocode for linear search</a:t>
            </a:r>
          </a:p>
        </p:txBody>
      </p:sp>
      <p:sp>
        <p:nvSpPr>
          <p:cNvPr id="11" name="TextBox 10">
            <a:extLst>
              <a:ext uri="{FF2B5EF4-FFF2-40B4-BE49-F238E27FC236}">
                <a16:creationId xmlns:a16="http://schemas.microsoft.com/office/drawing/2014/main" id="{022747C5-4A3D-4368-A0AF-8BBE837C557F}"/>
              </a:ext>
            </a:extLst>
          </p:cNvPr>
          <p:cNvSpPr txBox="1"/>
          <p:nvPr/>
        </p:nvSpPr>
        <p:spPr>
          <a:xfrm>
            <a:off x="1031238" y="2218364"/>
            <a:ext cx="6644640" cy="1477328"/>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LinearSearch</a:t>
            </a:r>
            <a:r>
              <a:rPr lang="en-US" dirty="0">
                <a:latin typeface="Times New Roman" panose="02020603050405020304" pitchFamily="18" charset="0"/>
                <a:cs typeface="Times New Roman" panose="02020603050405020304" pitchFamily="18" charset="0"/>
              </a:rPr>
              <a:t>(list, </a:t>
            </a:r>
            <a:r>
              <a:rPr lang="en-US" dirty="0" err="1">
                <a:latin typeface="Times New Roman" panose="02020603050405020304" pitchFamily="18" charset="0"/>
                <a:cs typeface="Times New Roman" panose="02020603050405020304" pitchFamily="18" charset="0"/>
              </a:rPr>
              <a:t>target_element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for each item in array:</a:t>
            </a:r>
          </a:p>
          <a:p>
            <a:r>
              <a:rPr lang="en-US" dirty="0">
                <a:latin typeface="Times New Roman" panose="02020603050405020304" pitchFamily="18" charset="0"/>
                <a:cs typeface="Times New Roman" panose="02020603050405020304" pitchFamily="18" charset="0"/>
              </a:rPr>
              <a:t>	if element ==target</a:t>
            </a:r>
          </a:p>
          <a:p>
            <a:r>
              <a:rPr lang="en-US" dirty="0">
                <a:latin typeface="Times New Roman" panose="02020603050405020304" pitchFamily="18" charset="0"/>
                <a:cs typeface="Times New Roman" panose="02020603050405020304" pitchFamily="18" charset="0"/>
              </a:rPr>
              <a:t>	   return index of element</a:t>
            </a:r>
          </a:p>
          <a:p>
            <a:r>
              <a:rPr lang="en-US" dirty="0">
                <a:latin typeface="Times New Roman" panose="02020603050405020304" pitchFamily="18" charset="0"/>
                <a:cs typeface="Times New Roman" panose="02020603050405020304" pitchFamily="18" charset="0"/>
              </a:rPr>
              <a:t>          return -1</a:t>
            </a:r>
          </a:p>
        </p:txBody>
      </p:sp>
      <p:sp>
        <p:nvSpPr>
          <p:cNvPr id="12" name="Content Placeholder 5">
            <a:extLst>
              <a:ext uri="{FF2B5EF4-FFF2-40B4-BE49-F238E27FC236}">
                <a16:creationId xmlns:a16="http://schemas.microsoft.com/office/drawing/2014/main" id="{1136D578-FE9A-4236-9388-8610D6B38DAC}"/>
              </a:ext>
            </a:extLst>
          </p:cNvPr>
          <p:cNvSpPr txBox="1">
            <a:spLocks/>
          </p:cNvSpPr>
          <p:nvPr/>
        </p:nvSpPr>
        <p:spPr>
          <a:xfrm>
            <a:off x="952500" y="6061391"/>
            <a:ext cx="10287000" cy="553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latin typeface="Times New Roman" panose="02020603050405020304" pitchFamily="18" charset="0"/>
                <a:cs typeface="Times New Roman" panose="02020603050405020304" pitchFamily="18" charset="0"/>
              </a:rPr>
              <a:t>In your copy books draw a flowchart to represent the above algorithm</a:t>
            </a:r>
          </a:p>
        </p:txBody>
      </p:sp>
      <p:sp>
        <p:nvSpPr>
          <p:cNvPr id="13" name="Content Placeholder 5">
            <a:extLst>
              <a:ext uri="{FF2B5EF4-FFF2-40B4-BE49-F238E27FC236}">
                <a16:creationId xmlns:a16="http://schemas.microsoft.com/office/drawing/2014/main" id="{4A513AAB-C87A-40B6-8943-48A22ED1F5C5}"/>
              </a:ext>
            </a:extLst>
          </p:cNvPr>
          <p:cNvSpPr txBox="1">
            <a:spLocks/>
          </p:cNvSpPr>
          <p:nvPr/>
        </p:nvSpPr>
        <p:spPr>
          <a:xfrm>
            <a:off x="873762" y="1340162"/>
            <a:ext cx="10287000" cy="553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Please note your teacher’s explanation of the pseudocode below</a:t>
            </a:r>
          </a:p>
        </p:txBody>
      </p:sp>
      <p:sp>
        <p:nvSpPr>
          <p:cNvPr id="7" name="TextBox 6">
            <a:extLst>
              <a:ext uri="{FF2B5EF4-FFF2-40B4-BE49-F238E27FC236}">
                <a16:creationId xmlns:a16="http://schemas.microsoft.com/office/drawing/2014/main" id="{022747C5-4A3D-4368-A0AF-8BBE837C557F}"/>
              </a:ext>
            </a:extLst>
          </p:cNvPr>
          <p:cNvSpPr txBox="1"/>
          <p:nvPr/>
        </p:nvSpPr>
        <p:spPr>
          <a:xfrm>
            <a:off x="1333267" y="3956527"/>
            <a:ext cx="10429242" cy="1704569"/>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Array is the array you want to search through and target is the value you're looking for. </a:t>
            </a:r>
          </a:p>
          <a:p>
            <a:pPr>
              <a:lnSpc>
                <a:spcPct val="150000"/>
              </a:lnSpc>
            </a:pPr>
            <a:r>
              <a:rPr lang="en-US" dirty="0">
                <a:latin typeface="Times New Roman" panose="02020603050405020304" pitchFamily="18" charset="0"/>
                <a:cs typeface="Times New Roman" panose="02020603050405020304" pitchFamily="18" charset="0"/>
              </a:rPr>
              <a:t>The function “</a:t>
            </a:r>
            <a:r>
              <a:rPr lang="en-US" dirty="0" err="1">
                <a:latin typeface="Times New Roman" panose="02020603050405020304" pitchFamily="18" charset="0"/>
                <a:cs typeface="Times New Roman" panose="02020603050405020304" pitchFamily="18" charset="0"/>
              </a:rPr>
              <a:t>linearsearch</a:t>
            </a:r>
            <a:r>
              <a:rPr lang="en-US" dirty="0">
                <a:latin typeface="Times New Roman" panose="02020603050405020304" pitchFamily="18" charset="0"/>
                <a:cs typeface="Times New Roman" panose="02020603050405020304" pitchFamily="18" charset="0"/>
              </a:rPr>
              <a:t>” loops through each element of the array and compares it to the target. </a:t>
            </a:r>
          </a:p>
          <a:p>
            <a:pPr>
              <a:lnSpc>
                <a:spcPct val="150000"/>
              </a:lnSpc>
            </a:pPr>
            <a:r>
              <a:rPr lang="en-US" dirty="0">
                <a:latin typeface="Times New Roman" panose="02020603050405020304" pitchFamily="18" charset="0"/>
                <a:cs typeface="Times New Roman" panose="02020603050405020304" pitchFamily="18" charset="0"/>
              </a:rPr>
              <a:t>If it finds the match, it returns the index of that element. If it reaches the end of the array without finding a match it returns -1 to indicates that the target is not present in the array.</a:t>
            </a:r>
          </a:p>
        </p:txBody>
      </p:sp>
    </p:spTree>
    <p:extLst>
      <p:ext uri="{BB962C8B-B14F-4D97-AF65-F5344CB8AC3E}">
        <p14:creationId xmlns:p14="http://schemas.microsoft.com/office/powerpoint/2010/main" val="3246218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D723FF-8D84-47DD-8927-85AE4719FB74}"/>
              </a:ext>
            </a:extLst>
          </p:cNvPr>
          <p:cNvSpPr>
            <a:spLocks noGrp="1"/>
          </p:cNvSpPr>
          <p:nvPr>
            <p:ph type="title"/>
          </p:nvPr>
        </p:nvSpPr>
        <p:spPr>
          <a:xfrm>
            <a:off x="1112518" y="265265"/>
            <a:ext cx="8305801" cy="1015663"/>
          </a:xfrm>
        </p:spPr>
        <p:txBody>
          <a:bodyPr/>
          <a:lstStyle/>
          <a:p>
            <a:pPr algn="ctr"/>
            <a:r>
              <a:rPr lang="en-US" dirty="0"/>
              <a:t>Pseudocode for linear search</a:t>
            </a:r>
          </a:p>
        </p:txBody>
      </p:sp>
      <p:sp>
        <p:nvSpPr>
          <p:cNvPr id="9" name="TextBox 8">
            <a:extLst>
              <a:ext uri="{FF2B5EF4-FFF2-40B4-BE49-F238E27FC236}">
                <a16:creationId xmlns:a16="http://schemas.microsoft.com/office/drawing/2014/main" id="{3CCEBBAB-096D-4316-BA17-C0F219D6467C}"/>
              </a:ext>
            </a:extLst>
          </p:cNvPr>
          <p:cNvSpPr txBox="1"/>
          <p:nvPr/>
        </p:nvSpPr>
        <p:spPr>
          <a:xfrm>
            <a:off x="583129" y="1313829"/>
            <a:ext cx="6094602" cy="2585323"/>
          </a:xfrm>
          <a:prstGeom prst="rect">
            <a:avLst/>
          </a:prstGeom>
          <a:noFill/>
        </p:spPr>
        <p:txBody>
          <a:bodyPr wrap="square">
            <a:spAutoFit/>
          </a:bodyPr>
          <a:lstStyle/>
          <a:p>
            <a:r>
              <a:rPr lang="en-US" dirty="0"/>
              <a:t>LINEAR_SEARCH(array, size, target_value)    </a:t>
            </a:r>
          </a:p>
          <a:p>
            <a:r>
              <a:rPr lang="en-US" dirty="0"/>
              <a:t>        index &lt;- 0    </a:t>
            </a:r>
          </a:p>
          <a:p>
            <a:r>
              <a:rPr lang="en-US" dirty="0"/>
              <a:t>        while index &lt; size and array[index] != target_value     </a:t>
            </a:r>
            <a:br>
              <a:rPr lang="en-US" dirty="0"/>
            </a:br>
            <a:r>
              <a:rPr lang="en-US" dirty="0"/>
              <a:t>        do        </a:t>
            </a:r>
          </a:p>
          <a:p>
            <a:r>
              <a:rPr lang="en-US" dirty="0"/>
              <a:t>            index &lt;- index + 1    </a:t>
            </a:r>
          </a:p>
          <a:p>
            <a:r>
              <a:rPr lang="en-US" dirty="0"/>
              <a:t>        if index &lt; size then        </a:t>
            </a:r>
          </a:p>
          <a:p>
            <a:r>
              <a:rPr lang="en-US" dirty="0"/>
              <a:t>            return index   </a:t>
            </a:r>
          </a:p>
          <a:p>
            <a:r>
              <a:rPr lang="en-US" dirty="0"/>
              <a:t>        else       </a:t>
            </a:r>
          </a:p>
          <a:p>
            <a:r>
              <a:rPr lang="en-US" dirty="0"/>
              <a:t>             return -1</a:t>
            </a:r>
          </a:p>
        </p:txBody>
      </p:sp>
      <p:sp>
        <p:nvSpPr>
          <p:cNvPr id="14" name="TextBox 13">
            <a:extLst>
              <a:ext uri="{FF2B5EF4-FFF2-40B4-BE49-F238E27FC236}">
                <a16:creationId xmlns:a16="http://schemas.microsoft.com/office/drawing/2014/main" id="{51D9666E-2E77-4C31-A460-C9DE2D3374DA}"/>
              </a:ext>
            </a:extLst>
          </p:cNvPr>
          <p:cNvSpPr txBox="1"/>
          <p:nvPr/>
        </p:nvSpPr>
        <p:spPr>
          <a:xfrm>
            <a:off x="1112518" y="4486051"/>
            <a:ext cx="6094602" cy="2031325"/>
          </a:xfrm>
          <a:prstGeom prst="rect">
            <a:avLst/>
          </a:prstGeom>
          <a:noFill/>
        </p:spPr>
        <p:txBody>
          <a:bodyPr wrap="square">
            <a:spAutoFit/>
          </a:bodyPr>
          <a:lstStyle/>
          <a:p>
            <a:pPr marL="285750" indent="-285750">
              <a:buFont typeface="Arial" panose="020B0604020202020204" pitchFamily="34" charset="0"/>
              <a:buChar char="•"/>
            </a:pPr>
            <a:r>
              <a:rPr lang="en-US" dirty="0"/>
              <a:t>array is the array to be searched</a:t>
            </a:r>
          </a:p>
          <a:p>
            <a:pPr marL="285750" indent="-285750">
              <a:buFont typeface="Arial" panose="020B0604020202020204" pitchFamily="34" charset="0"/>
              <a:buChar char="•"/>
            </a:pPr>
            <a:r>
              <a:rPr lang="en-US" dirty="0"/>
              <a:t>size is the number of elements in the array</a:t>
            </a:r>
          </a:p>
          <a:p>
            <a:pPr marL="285750" indent="-285750">
              <a:buFont typeface="Arial" panose="020B0604020202020204" pitchFamily="34" charset="0"/>
              <a:buChar char="•"/>
            </a:pPr>
            <a:r>
              <a:rPr lang="en-US" dirty="0"/>
              <a:t>target_value is the value to be searched for</a:t>
            </a:r>
          </a:p>
          <a:p>
            <a:pPr marL="285750" indent="-285750">
              <a:buFont typeface="Arial" panose="020B0604020202020204" pitchFamily="34" charset="0"/>
              <a:buChar char="•"/>
            </a:pPr>
            <a:r>
              <a:rPr lang="en-US" dirty="0"/>
              <a:t>index is the index variable used to traverse the array</a:t>
            </a:r>
          </a:p>
          <a:p>
            <a:pPr marL="285750" indent="-285750">
              <a:buFont typeface="Arial" panose="020B0604020202020204" pitchFamily="34" charset="0"/>
              <a:buChar char="•"/>
            </a:pPr>
            <a:r>
              <a:rPr lang="en-US" dirty="0"/>
              <a:t> The function returns the index of the first occurrence of target_value in array, or -1 if target_value is not found</a:t>
            </a:r>
          </a:p>
        </p:txBody>
      </p:sp>
      <p:sp>
        <p:nvSpPr>
          <p:cNvPr id="15" name="TextBox 14">
            <a:extLst>
              <a:ext uri="{FF2B5EF4-FFF2-40B4-BE49-F238E27FC236}">
                <a16:creationId xmlns:a16="http://schemas.microsoft.com/office/drawing/2014/main" id="{D26A3D77-B640-42BF-89BF-DF6F5ACB4361}"/>
              </a:ext>
            </a:extLst>
          </p:cNvPr>
          <p:cNvSpPr txBox="1"/>
          <p:nvPr/>
        </p:nvSpPr>
        <p:spPr>
          <a:xfrm>
            <a:off x="6843561" y="1582340"/>
            <a:ext cx="5149516" cy="3693319"/>
          </a:xfrm>
          <a:prstGeom prst="rect">
            <a:avLst/>
          </a:prstGeom>
          <a:noFill/>
        </p:spPr>
        <p:txBody>
          <a:bodyPr wrap="square">
            <a:spAutoFit/>
          </a:bodyPr>
          <a:lstStyle/>
          <a:p>
            <a:r>
              <a:rPr lang="en-US" dirty="0">
                <a:solidFill>
                  <a:srgbClr val="FF0000"/>
                </a:solidFill>
              </a:rPr>
              <a:t>The algorithm works as follows:</a:t>
            </a:r>
          </a:p>
          <a:p>
            <a:endParaRPr lang="en-US" dirty="0">
              <a:solidFill>
                <a:srgbClr val="FF0000"/>
              </a:solidFill>
            </a:endParaRPr>
          </a:p>
          <a:p>
            <a:pPr marL="342900" indent="-342900">
              <a:buFont typeface="+mj-lt"/>
              <a:buAutoNum type="arabicPeriod"/>
            </a:pPr>
            <a:r>
              <a:rPr lang="en-US" dirty="0">
                <a:solidFill>
                  <a:srgbClr val="FF0000"/>
                </a:solidFill>
              </a:rPr>
              <a:t>Initialize the index variable index to 0.</a:t>
            </a:r>
          </a:p>
          <a:p>
            <a:pPr marL="342900" indent="-342900">
              <a:buFont typeface="+mj-lt"/>
              <a:buAutoNum type="arabicPeriod"/>
            </a:pPr>
            <a:r>
              <a:rPr lang="en-US" dirty="0">
                <a:solidFill>
                  <a:srgbClr val="FF0000"/>
                </a:solidFill>
              </a:rPr>
              <a:t> While index is less than size (the number of elements in the array) and the element at index is not equal to target_value, increment index by 1.</a:t>
            </a:r>
          </a:p>
          <a:p>
            <a:pPr marL="342900" indent="-342900">
              <a:buFont typeface="+mj-lt"/>
              <a:buAutoNum type="arabicPeriod"/>
            </a:pPr>
            <a:r>
              <a:rPr lang="en-US" dirty="0">
                <a:solidFill>
                  <a:srgbClr val="FF0000"/>
                </a:solidFill>
              </a:rPr>
              <a:t>After the loop ends, if index is less than size, it means the target_value was found at index, so return index.</a:t>
            </a:r>
          </a:p>
          <a:p>
            <a:pPr marL="342900" indent="-342900">
              <a:buFont typeface="+mj-lt"/>
              <a:buAutoNum type="arabicPeriod"/>
            </a:pPr>
            <a:r>
              <a:rPr lang="en-US" dirty="0">
                <a:solidFill>
                  <a:srgbClr val="FF0000"/>
                </a:solidFill>
              </a:rPr>
              <a:t>If index is equal to or greater than size, it means the target_value was not found in the array, so return -1</a:t>
            </a:r>
          </a:p>
        </p:txBody>
      </p:sp>
    </p:spTree>
    <p:extLst>
      <p:ext uri="{BB962C8B-B14F-4D97-AF65-F5344CB8AC3E}">
        <p14:creationId xmlns:p14="http://schemas.microsoft.com/office/powerpoint/2010/main" val="4253154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D723FF-8D84-47DD-8927-85AE4719FB74}"/>
              </a:ext>
            </a:extLst>
          </p:cNvPr>
          <p:cNvSpPr>
            <a:spLocks noGrp="1"/>
          </p:cNvSpPr>
          <p:nvPr>
            <p:ph type="title"/>
          </p:nvPr>
        </p:nvSpPr>
        <p:spPr>
          <a:xfrm>
            <a:off x="1112518" y="265265"/>
            <a:ext cx="8305801" cy="1015663"/>
          </a:xfrm>
        </p:spPr>
        <p:txBody>
          <a:bodyPr/>
          <a:lstStyle/>
          <a:p>
            <a:pPr algn="ctr"/>
            <a:r>
              <a:rPr lang="en-US" dirty="0"/>
              <a:t>Pseudocode for linear search</a:t>
            </a:r>
          </a:p>
        </p:txBody>
      </p:sp>
      <p:sp>
        <p:nvSpPr>
          <p:cNvPr id="7" name="TextBox 6">
            <a:extLst>
              <a:ext uri="{FF2B5EF4-FFF2-40B4-BE49-F238E27FC236}">
                <a16:creationId xmlns:a16="http://schemas.microsoft.com/office/drawing/2014/main" id="{F218785D-4F47-4F9E-A9DC-C5177C44BA49}"/>
              </a:ext>
            </a:extLst>
          </p:cNvPr>
          <p:cNvSpPr txBox="1"/>
          <p:nvPr/>
        </p:nvSpPr>
        <p:spPr>
          <a:xfrm>
            <a:off x="474845" y="1074873"/>
            <a:ext cx="7626418" cy="3970318"/>
          </a:xfrm>
          <a:prstGeom prst="rect">
            <a:avLst/>
          </a:prstGeom>
          <a:noFill/>
        </p:spPr>
        <p:txBody>
          <a:bodyPr wrap="square">
            <a:spAutoFit/>
          </a:bodyPr>
          <a:lstStyle/>
          <a:p>
            <a:r>
              <a:rPr lang="en-US" dirty="0"/>
              <a:t>// Input: array, size, target_value</a:t>
            </a:r>
          </a:p>
          <a:p>
            <a:r>
              <a:rPr lang="en-US" dirty="0"/>
              <a:t>array &lt;- [...]  // Initialize the array with values</a:t>
            </a:r>
          </a:p>
          <a:p>
            <a:r>
              <a:rPr lang="en-US" dirty="0"/>
              <a:t>size &lt;- length(array)  // Get the number of elements in the array</a:t>
            </a:r>
          </a:p>
          <a:p>
            <a:r>
              <a:rPr lang="en-US" dirty="0"/>
              <a:t>target_value &lt;- ...  // Value to be searched for</a:t>
            </a:r>
          </a:p>
          <a:p>
            <a:endParaRPr lang="en-US" dirty="0"/>
          </a:p>
          <a:p>
            <a:r>
              <a:rPr lang="en-US" dirty="0"/>
              <a:t>index &lt;- 0</a:t>
            </a:r>
          </a:p>
          <a:p>
            <a:endParaRPr lang="en-US" dirty="0"/>
          </a:p>
          <a:p>
            <a:r>
              <a:rPr lang="en-US" dirty="0"/>
              <a:t>while index &lt; size and array[index] != target_value do   </a:t>
            </a:r>
          </a:p>
          <a:p>
            <a:r>
              <a:rPr lang="en-US" dirty="0"/>
              <a:t>      index &lt;- index + 1</a:t>
            </a:r>
          </a:p>
          <a:p>
            <a:endParaRPr lang="en-US" dirty="0"/>
          </a:p>
          <a:p>
            <a:r>
              <a:rPr lang="en-US" dirty="0"/>
              <a:t>if index &lt; size then    </a:t>
            </a:r>
          </a:p>
          <a:p>
            <a:r>
              <a:rPr lang="en-US" dirty="0"/>
              <a:t>        output "Target value found at index:", index</a:t>
            </a:r>
          </a:p>
          <a:p>
            <a:r>
              <a:rPr lang="en-US" dirty="0"/>
              <a:t>else   </a:t>
            </a:r>
          </a:p>
          <a:p>
            <a:r>
              <a:rPr lang="en-US" dirty="0"/>
              <a:t>        output "Target value not found in the array."</a:t>
            </a:r>
          </a:p>
        </p:txBody>
      </p:sp>
      <p:sp>
        <p:nvSpPr>
          <p:cNvPr id="10" name="TextBox 9">
            <a:extLst>
              <a:ext uri="{FF2B5EF4-FFF2-40B4-BE49-F238E27FC236}">
                <a16:creationId xmlns:a16="http://schemas.microsoft.com/office/drawing/2014/main" id="{517A5D4D-F04E-4708-8805-9F4F75E39808}"/>
              </a:ext>
            </a:extLst>
          </p:cNvPr>
          <p:cNvSpPr txBox="1"/>
          <p:nvPr/>
        </p:nvSpPr>
        <p:spPr>
          <a:xfrm>
            <a:off x="6994357" y="1280928"/>
            <a:ext cx="5053263" cy="5355312"/>
          </a:xfrm>
          <a:prstGeom prst="rect">
            <a:avLst/>
          </a:prstGeom>
          <a:noFill/>
        </p:spPr>
        <p:txBody>
          <a:bodyPr wrap="square">
            <a:spAutoFit/>
          </a:bodyPr>
          <a:lstStyle/>
          <a:p>
            <a:r>
              <a:rPr lang="en-US" dirty="0"/>
              <a:t>The algorithm works as follows:</a:t>
            </a:r>
          </a:p>
          <a:p>
            <a:endParaRPr lang="en-US" dirty="0"/>
          </a:p>
          <a:p>
            <a:r>
              <a:rPr lang="en-US" dirty="0"/>
              <a:t>Initialize the array with values and assign the number of elements to the variable size.</a:t>
            </a:r>
          </a:p>
          <a:p>
            <a:r>
              <a:rPr lang="en-US" dirty="0"/>
              <a:t>Assign the value to be searched for to the variable target_value.</a:t>
            </a:r>
          </a:p>
          <a:p>
            <a:r>
              <a:rPr lang="en-US" dirty="0"/>
              <a:t>Initialize the index variable index to 0.</a:t>
            </a:r>
          </a:p>
          <a:p>
            <a:r>
              <a:rPr lang="en-US" dirty="0"/>
              <a:t>While index is less than size (the number of elements in the array) and the element at index is not equal to target_value, increment index by 1.</a:t>
            </a:r>
          </a:p>
          <a:p>
            <a:r>
              <a:rPr lang="en-US" dirty="0"/>
              <a:t>After the loop ends, if index is less than size, it means the target_value was found at index, so output a message indicating the index where the target value was found.</a:t>
            </a:r>
          </a:p>
          <a:p>
            <a:r>
              <a:rPr lang="en-US"/>
              <a:t>If </a:t>
            </a:r>
            <a:r>
              <a:rPr lang="en-US" dirty="0"/>
              <a:t>index is equal to or greater than size, it means the target_value was not found in the array, so output a message indicating that the target value was not found.</a:t>
            </a:r>
          </a:p>
        </p:txBody>
      </p:sp>
    </p:spTree>
    <p:extLst>
      <p:ext uri="{BB962C8B-B14F-4D97-AF65-F5344CB8AC3E}">
        <p14:creationId xmlns:p14="http://schemas.microsoft.com/office/powerpoint/2010/main" val="181098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38F7B-22B4-4C5F-BDD1-AE012A413FE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A8B9692E-AE71-4C4E-B556-457E913B793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3B77B90A-6EB9-468E-8D6F-FF7113911E2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F710BC27-1968-433A-A20C-EEE8A31C9B3B}"/>
              </a:ext>
            </a:extLst>
          </p:cNvPr>
          <p:cNvSpPr>
            <a:spLocks noGrp="1"/>
          </p:cNvSpPr>
          <p:nvPr>
            <p:ph type="title"/>
          </p:nvPr>
        </p:nvSpPr>
        <p:spPr/>
        <p:txBody>
          <a:bodyPr/>
          <a:lstStyle/>
          <a:p>
            <a:r>
              <a:rPr lang="en-US" dirty="0"/>
              <a:t>Python code on Linear Search</a:t>
            </a:r>
            <a:br>
              <a:rPr lang="en-US" dirty="0"/>
            </a:br>
            <a:endParaRPr lang="en-US" dirty="0"/>
          </a:p>
        </p:txBody>
      </p:sp>
      <p:sp>
        <p:nvSpPr>
          <p:cNvPr id="7" name="Rectangle 6"/>
          <p:cNvSpPr/>
          <p:nvPr/>
        </p:nvSpPr>
        <p:spPr>
          <a:xfrm>
            <a:off x="2056014" y="1271815"/>
            <a:ext cx="6821978" cy="4992392"/>
          </a:xfrm>
          <a:prstGeom prst="rect">
            <a:avLst/>
          </a:prstGeom>
        </p:spPr>
        <p:txBody>
          <a:bodyPr wrap="square">
            <a:spAutoFit/>
          </a:bodyPr>
          <a:lstStyle/>
          <a:p>
            <a:pPr>
              <a:lnSpc>
                <a:spcPct val="200000"/>
              </a:lnSpc>
            </a:pPr>
            <a:r>
              <a:rPr lang="en-US" dirty="0"/>
              <a:t>def linear_search(</a:t>
            </a:r>
            <a:r>
              <a:rPr lang="en-US" dirty="0" err="1"/>
              <a:t>lst,target</a:t>
            </a:r>
            <a:r>
              <a:rPr lang="en-US" dirty="0"/>
              <a:t>):</a:t>
            </a:r>
          </a:p>
          <a:p>
            <a:pPr>
              <a:lnSpc>
                <a:spcPct val="200000"/>
              </a:lnSpc>
            </a:pPr>
            <a:r>
              <a:rPr lang="en-US" dirty="0"/>
              <a:t>       for </a:t>
            </a:r>
            <a:r>
              <a:rPr lang="en-US" dirty="0" err="1"/>
              <a:t>i</a:t>
            </a:r>
            <a:r>
              <a:rPr lang="en-US" dirty="0"/>
              <a:t> in range(</a:t>
            </a:r>
            <a:r>
              <a:rPr lang="en-US" dirty="0" err="1"/>
              <a:t>len</a:t>
            </a:r>
            <a:r>
              <a:rPr lang="en-US" dirty="0"/>
              <a:t>(</a:t>
            </a:r>
            <a:r>
              <a:rPr lang="en-US" dirty="0" err="1"/>
              <a:t>lst</a:t>
            </a:r>
            <a:r>
              <a:rPr lang="en-US" dirty="0"/>
              <a:t>)):</a:t>
            </a:r>
          </a:p>
          <a:p>
            <a:pPr>
              <a:lnSpc>
                <a:spcPct val="200000"/>
              </a:lnSpc>
            </a:pPr>
            <a:r>
              <a:rPr lang="en-US" dirty="0"/>
              <a:t>        if </a:t>
            </a:r>
            <a:r>
              <a:rPr lang="en-US" dirty="0" err="1"/>
              <a:t>lst</a:t>
            </a:r>
            <a:r>
              <a:rPr lang="en-US" dirty="0"/>
              <a:t>[</a:t>
            </a:r>
            <a:r>
              <a:rPr lang="en-US" dirty="0" err="1"/>
              <a:t>i</a:t>
            </a:r>
            <a:r>
              <a:rPr lang="en-US" dirty="0"/>
              <a:t>] == target:</a:t>
            </a:r>
          </a:p>
          <a:p>
            <a:pPr>
              <a:lnSpc>
                <a:spcPct val="200000"/>
              </a:lnSpc>
            </a:pPr>
            <a:r>
              <a:rPr lang="en-US" dirty="0"/>
              <a:t>            return </a:t>
            </a:r>
            <a:r>
              <a:rPr lang="en-US" dirty="0" err="1"/>
              <a:t>i</a:t>
            </a:r>
            <a:endParaRPr lang="en-US" dirty="0"/>
          </a:p>
          <a:p>
            <a:pPr>
              <a:lnSpc>
                <a:spcPct val="200000"/>
              </a:lnSpc>
            </a:pPr>
            <a:r>
              <a:rPr lang="en-US" dirty="0"/>
              <a:t>       return -1</a:t>
            </a:r>
          </a:p>
          <a:p>
            <a:pPr>
              <a:lnSpc>
                <a:spcPct val="200000"/>
              </a:lnSpc>
            </a:pPr>
            <a:r>
              <a:rPr lang="en-US" dirty="0"/>
              <a:t>lst = [10,20,30,4,5]</a:t>
            </a:r>
          </a:p>
          <a:p>
            <a:pPr>
              <a:lnSpc>
                <a:spcPct val="200000"/>
              </a:lnSpc>
            </a:pPr>
            <a:r>
              <a:rPr lang="en-US" dirty="0"/>
              <a:t>target = 5</a:t>
            </a:r>
          </a:p>
          <a:p>
            <a:pPr>
              <a:lnSpc>
                <a:spcPct val="200000"/>
              </a:lnSpc>
            </a:pPr>
            <a:r>
              <a:rPr lang="en-US" dirty="0"/>
              <a:t>result = </a:t>
            </a:r>
            <a:r>
              <a:rPr lang="en-US" dirty="0" err="1"/>
              <a:t>linear_search</a:t>
            </a:r>
            <a:r>
              <a:rPr lang="en-US" dirty="0"/>
              <a:t>(</a:t>
            </a:r>
            <a:r>
              <a:rPr lang="en-US" dirty="0" err="1"/>
              <a:t>lst</a:t>
            </a:r>
            <a:r>
              <a:rPr lang="en-US" dirty="0"/>
              <a:t>, target)</a:t>
            </a:r>
          </a:p>
          <a:p>
            <a:pPr>
              <a:lnSpc>
                <a:spcPct val="200000"/>
              </a:lnSpc>
            </a:pPr>
            <a:r>
              <a:rPr lang="en-US" dirty="0"/>
              <a:t>print(result)</a:t>
            </a:r>
          </a:p>
        </p:txBody>
      </p:sp>
    </p:spTree>
    <p:extLst>
      <p:ext uri="{BB962C8B-B14F-4D97-AF65-F5344CB8AC3E}">
        <p14:creationId xmlns:p14="http://schemas.microsoft.com/office/powerpoint/2010/main" val="112943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Objectives</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369052" y="1317498"/>
            <a:ext cx="5851398" cy="3931920"/>
          </a:xfrm>
        </p:spPr>
        <p:txBody>
          <a:bodyPr/>
          <a:lstStyle/>
          <a:p>
            <a:pPr lvl="0">
              <a:lnSpc>
                <a:spcPct val="150000"/>
              </a:lnSpc>
              <a:spcBef>
                <a:spcPts val="300"/>
              </a:spcBef>
              <a:spcAft>
                <a:spcPts val="3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the end of the lesson students should be able to </a:t>
            </a:r>
          </a:p>
          <a:p>
            <a:pPr marL="342900" lvl="0" indent="-342900">
              <a:lnSpc>
                <a:spcPct val="150000"/>
              </a:lnSpc>
              <a:spcBef>
                <a:spcPts val="300"/>
              </a:spcBef>
              <a:spcAft>
                <a:spcPts val="3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Define the term searching algorithm</a:t>
            </a:r>
          </a:p>
          <a:p>
            <a:pPr marL="342900" lvl="0" indent="-342900">
              <a:lnSpc>
                <a:spcPct val="150000"/>
              </a:lnSpc>
              <a:spcBef>
                <a:spcPts val="300"/>
              </a:spcBef>
              <a:spcAft>
                <a:spcPts val="3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Describe what is linear searching.</a:t>
            </a:r>
          </a:p>
          <a:p>
            <a:pPr marL="342900" lvl="0" indent="-342900">
              <a:lnSpc>
                <a:spcPct val="150000"/>
              </a:lnSpc>
              <a:spcBef>
                <a:spcPts val="300"/>
              </a:spcBef>
              <a:spcAft>
                <a:spcPts val="3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Describe what is binary search method.</a:t>
            </a:r>
          </a:p>
          <a:p>
            <a:pPr marL="342900" lvl="0" indent="-342900">
              <a:lnSpc>
                <a:spcPct val="150000"/>
              </a:lnSpc>
              <a:spcBef>
                <a:spcPts val="300"/>
              </a:spcBef>
              <a:spcAft>
                <a:spcPts val="3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Explain how binary search method is done.</a:t>
            </a:r>
          </a:p>
          <a:p>
            <a:pPr marL="342900" lvl="0" indent="-342900">
              <a:lnSpc>
                <a:spcPct val="150000"/>
              </a:lnSpc>
              <a:spcBef>
                <a:spcPts val="300"/>
              </a:spcBef>
              <a:spcAft>
                <a:spcPts val="30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Write simple code in C# or pseudocode for binary search.</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6B23-0075-4256-A83C-7FE8A07FC74A}"/>
              </a:ext>
            </a:extLst>
          </p:cNvPr>
          <p:cNvSpPr>
            <a:spLocks noGrp="1"/>
          </p:cNvSpPr>
          <p:nvPr>
            <p:ph type="title"/>
          </p:nvPr>
        </p:nvSpPr>
        <p:spPr/>
        <p:txBody>
          <a:bodyPr/>
          <a:lstStyle/>
          <a:p>
            <a:r>
              <a:rPr lang="en-US" dirty="0"/>
              <a:t>What is a Sorting Algorithm?</a:t>
            </a:r>
          </a:p>
        </p:txBody>
      </p:sp>
      <p:sp>
        <p:nvSpPr>
          <p:cNvPr id="3" name="Text Placeholder 3">
            <a:extLst>
              <a:ext uri="{FF2B5EF4-FFF2-40B4-BE49-F238E27FC236}">
                <a16:creationId xmlns:a16="http://schemas.microsoft.com/office/drawing/2014/main" id="{458E29D1-1A06-4BA9-8ABC-DB380B7C2584}"/>
              </a:ext>
            </a:extLst>
          </p:cNvPr>
          <p:cNvSpPr txBox="1">
            <a:spLocks/>
          </p:cNvSpPr>
          <p:nvPr/>
        </p:nvSpPr>
        <p:spPr>
          <a:xfrm>
            <a:off x="1066800" y="1828801"/>
            <a:ext cx="9829800" cy="4163219"/>
          </a:xfrm>
          <a:prstGeom prst="rect">
            <a:avLst/>
          </a:prstGeom>
        </p:spPr>
        <p:txBody>
          <a:bodyPr>
            <a:normAutofit fontScale="70000" lnSpcReduction="20000"/>
          </a:bodyPr>
          <a:lst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a:lstStyle>
          <a:p>
            <a:pPr marL="0" indent="0">
              <a:lnSpc>
                <a:spcPct val="170000"/>
              </a:lnSpc>
              <a:buNone/>
            </a:pPr>
            <a:r>
              <a:rPr lang="en-US" sz="2900" dirty="0">
                <a:latin typeface="Times New Roman" panose="02020603050405020304" pitchFamily="18" charset="0"/>
                <a:cs typeface="Times New Roman" panose="02020603050405020304" pitchFamily="18" charset="0"/>
              </a:rPr>
              <a:t>Sorting is a process of ordering or placing a list of elements from a collection in some kind of order.  It store data in sorted order. </a:t>
            </a:r>
          </a:p>
          <a:p>
            <a:pPr marL="0" indent="0">
              <a:lnSpc>
                <a:spcPct val="170000"/>
              </a:lnSpc>
              <a:buNone/>
            </a:pPr>
            <a:r>
              <a:rPr lang="en-US" sz="2900" dirty="0">
                <a:latin typeface="Times New Roman" panose="02020603050405020304" pitchFamily="18" charset="0"/>
                <a:cs typeface="Times New Roman" panose="02020603050405020304" pitchFamily="18" charset="0"/>
              </a:rPr>
              <a:t>Sorting can be done in ascending and descending order. The arrangement of data in sequence makes searching easier.</a:t>
            </a:r>
          </a:p>
          <a:p>
            <a:pPr marL="0" indent="0">
              <a:lnSpc>
                <a:spcPct val="170000"/>
              </a:lnSpc>
              <a:buNone/>
            </a:pPr>
            <a:r>
              <a:rPr lang="en-US" sz="2900" dirty="0">
                <a:latin typeface="Times New Roman" panose="02020603050405020304" pitchFamily="18" charset="0"/>
                <a:cs typeface="Times New Roman" panose="02020603050405020304" pitchFamily="18" charset="0"/>
              </a:rPr>
              <a:t>A common task that computers need to perform is sorting data into a particular order. It takes an unordered list and make it into an ordered one</a:t>
            </a:r>
          </a:p>
          <a:p>
            <a:pPr marL="0" indent="0">
              <a:lnSpc>
                <a:spcPct val="170000"/>
              </a:lnSpc>
              <a:buNone/>
            </a:pPr>
            <a:r>
              <a:rPr lang="en-US" sz="2000" dirty="0">
                <a:latin typeface="Times New Roman" panose="02020603050405020304" pitchFamily="18" charset="0"/>
                <a:cs typeface="Times New Roman" panose="02020603050405020304" pitchFamily="18" charset="0"/>
              </a:rPr>
              <a:t> </a:t>
            </a:r>
            <a:endParaRPr lang="en-US" sz="2000" dirty="0">
              <a:solidFill>
                <a:srgbClr val="FF0000"/>
              </a:solidFill>
              <a:latin typeface="Times New Roman" panose="02020603050405020304" pitchFamily="18" charset="0"/>
              <a:cs typeface="Times New Roman" panose="02020603050405020304" pitchFamily="18" charset="0"/>
            </a:endParaRPr>
          </a:p>
          <a:p>
            <a:pPr marL="0" indent="0">
              <a:lnSpc>
                <a:spcPct val="170000"/>
              </a:lnSpc>
              <a:buNone/>
            </a:pPr>
            <a:endParaRPr lang="en-US" sz="1600" dirty="0">
              <a:solidFill>
                <a:srgbClr val="FF0000"/>
              </a:solidFill>
              <a:latin typeface="Bookman Old Style" panose="02050604050505020204" pitchFamily="18" charset="0"/>
            </a:endParaRPr>
          </a:p>
          <a:p>
            <a:pPr>
              <a:lnSpc>
                <a:spcPct val="170000"/>
              </a:lnSpc>
            </a:pPr>
            <a:endParaRPr lang="en-US" sz="1200" dirty="0"/>
          </a:p>
        </p:txBody>
      </p:sp>
    </p:spTree>
    <p:extLst>
      <p:ext uri="{BB962C8B-B14F-4D97-AF65-F5344CB8AC3E}">
        <p14:creationId xmlns:p14="http://schemas.microsoft.com/office/powerpoint/2010/main" val="64362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123" y="381000"/>
            <a:ext cx="10157354" cy="1244600"/>
          </a:xfrm>
        </p:spPr>
        <p:txBody>
          <a:bodyPr>
            <a:normAutofit/>
          </a:bodyPr>
          <a:lstStyle/>
          <a:p>
            <a:pPr algn="ctr"/>
            <a:r>
              <a:rPr lang="en-US" sz="3600" b="1" dirty="0"/>
              <a:t>Different types of Sorting Algorithm in Data structures</a:t>
            </a:r>
          </a:p>
        </p:txBody>
      </p:sp>
      <p:sp>
        <p:nvSpPr>
          <p:cNvPr id="3" name="Content Placeholder 2"/>
          <p:cNvSpPr>
            <a:spLocks noGrp="1"/>
          </p:cNvSpPr>
          <p:nvPr>
            <p:ph idx="1"/>
          </p:nvPr>
        </p:nvSpPr>
        <p:spPr>
          <a:xfrm>
            <a:off x="609600" y="1892300"/>
            <a:ext cx="10820400" cy="4127500"/>
          </a:xfrm>
        </p:spPr>
        <p:txBody>
          <a:bodyPr>
            <a:normAutofit fontScale="85000" lnSpcReduction="20000"/>
          </a:bodyPr>
          <a:lstStyle/>
          <a:p>
            <a:pPr marL="0" indent="0">
              <a:lnSpc>
                <a:spcPct val="150000"/>
              </a:lnSpc>
              <a:buNone/>
            </a:pPr>
            <a:r>
              <a:rPr lang="en-US" dirty="0">
                <a:latin typeface="Times New Roman" panose="02020603050405020304" pitchFamily="18" charset="0"/>
                <a:cs typeface="Times New Roman" panose="02020603050405020304" pitchFamily="18" charset="0"/>
              </a:rPr>
              <a:t>Sorting algorithms can be categorized as</a:t>
            </a:r>
          </a:p>
          <a:p>
            <a:pPr marL="0" indent="0">
              <a:lnSpc>
                <a:spcPct val="150000"/>
              </a:lnSpc>
              <a:buNone/>
            </a:pPr>
            <a:r>
              <a:rPr lang="en-US" b="1" dirty="0">
                <a:solidFill>
                  <a:srgbClr val="7030A0"/>
                </a:solidFill>
                <a:latin typeface="Times New Roman" panose="02020603050405020304" pitchFamily="18" charset="0"/>
                <a:cs typeface="Times New Roman" panose="02020603050405020304" pitchFamily="18" charset="0"/>
              </a:rPr>
              <a:t>Simple Sorts </a:t>
            </a:r>
            <a:br>
              <a:rPr lang="en-US" b="1" dirty="0">
                <a:solidFill>
                  <a:srgbClr val="7030A0"/>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types of algorithms are </a:t>
            </a:r>
            <a:r>
              <a:rPr lang="en-US" b="1" dirty="0">
                <a:solidFill>
                  <a:srgbClr val="FF0000"/>
                </a:solidFill>
                <a:latin typeface="Times New Roman" panose="02020603050405020304" pitchFamily="18" charset="0"/>
                <a:cs typeface="Times New Roman" panose="02020603050405020304" pitchFamily="18" charset="0"/>
              </a:rPr>
              <a:t>efficient on the small amount of data </a:t>
            </a:r>
            <a:r>
              <a:rPr lang="en-US" dirty="0">
                <a:latin typeface="Times New Roman" panose="02020603050405020304" pitchFamily="18" charset="0"/>
                <a:cs typeface="Times New Roman" panose="02020603050405020304" pitchFamily="18" charset="0"/>
              </a:rPr>
              <a:t>but cannot handle large data. They are fast and efficient due to low overhead</a:t>
            </a:r>
          </a:p>
          <a:p>
            <a:pPr marL="0" indent="0">
              <a:lnSpc>
                <a:spcPct val="150000"/>
              </a:lnSpc>
              <a:buNone/>
            </a:pPr>
            <a:r>
              <a:rPr lang="en-US" b="1" dirty="0">
                <a:solidFill>
                  <a:srgbClr val="7030A0"/>
                </a:solidFill>
                <a:latin typeface="Times New Roman" panose="02020603050405020304" pitchFamily="18" charset="0"/>
                <a:cs typeface="Times New Roman" panose="02020603050405020304" pitchFamily="18" charset="0"/>
              </a:rPr>
              <a:t>Efficient Sorts </a:t>
            </a:r>
            <a:br>
              <a:rPr lang="en-US" b="1" dirty="0">
                <a:solidFill>
                  <a:srgbClr val="7030A0"/>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These algorithms can be used </a:t>
            </a:r>
            <a:r>
              <a:rPr lang="en-US" b="1" dirty="0">
                <a:solidFill>
                  <a:srgbClr val="FF0000"/>
                </a:solidFill>
                <a:latin typeface="Times New Roman" panose="02020603050405020304" pitchFamily="18" charset="0"/>
                <a:cs typeface="Times New Roman" panose="02020603050405020304" pitchFamily="18" charset="0"/>
              </a:rPr>
              <a:t>on large lists and complicated programs  </a:t>
            </a:r>
            <a:r>
              <a:rPr lang="en-US" dirty="0">
                <a:latin typeface="Times New Roman" panose="02020603050405020304" pitchFamily="18" charset="0"/>
                <a:cs typeface="Times New Roman" panose="02020603050405020304" pitchFamily="18" charset="0"/>
              </a:rPr>
              <a:t>which at time require additional space or more iterations, thus resulting in more complex algorithms.</a:t>
            </a:r>
          </a:p>
        </p:txBody>
      </p:sp>
    </p:spTree>
    <p:extLst>
      <p:ext uri="{BB962C8B-B14F-4D97-AF65-F5344CB8AC3E}">
        <p14:creationId xmlns:p14="http://schemas.microsoft.com/office/powerpoint/2010/main" val="220804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772" y="336178"/>
            <a:ext cx="4114800" cy="1905000"/>
          </a:xfrm>
          <a:prstGeom prst="rect">
            <a:avLst/>
          </a:prstGeom>
        </p:spPr>
        <p:txBody>
          <a:bodyPr anchor="t">
            <a:normAutofit/>
          </a:bodyPr>
          <a:lstStyle/>
          <a:p>
            <a:pPr algn="ctr"/>
            <a:r>
              <a:rPr lang="en-US" sz="4000" dirty="0">
                <a:latin typeface="Times New Roman" panose="02020603050405020304" pitchFamily="18" charset="0"/>
                <a:cs typeface="Times New Roman" panose="02020603050405020304" pitchFamily="18" charset="0"/>
              </a:rPr>
              <a:t>Types of Simple Sorting Algorith</a:t>
            </a:r>
            <a:r>
              <a:rPr lang="en-US" dirty="0">
                <a:latin typeface="Times New Roman" panose="02020603050405020304" pitchFamily="18" charset="0"/>
                <a:cs typeface="Times New Roman" panose="02020603050405020304" pitchFamily="18" charset="0"/>
              </a:rPr>
              <a:t>m</a:t>
            </a:r>
          </a:p>
        </p:txBody>
      </p:sp>
      <p:sp>
        <p:nvSpPr>
          <p:cNvPr id="5" name="TextBox 4">
            <a:extLst>
              <a:ext uri="{FF2B5EF4-FFF2-40B4-BE49-F238E27FC236}">
                <a16:creationId xmlns:a16="http://schemas.microsoft.com/office/drawing/2014/main" id="{94446A94-D8B5-4A5C-88F5-A4B3E80B49BC}"/>
              </a:ext>
            </a:extLst>
          </p:cNvPr>
          <p:cNvSpPr txBox="1"/>
          <p:nvPr/>
        </p:nvSpPr>
        <p:spPr>
          <a:xfrm>
            <a:off x="1066800" y="3604617"/>
            <a:ext cx="3505200" cy="2307555"/>
          </a:xfrm>
          <a:prstGeom prst="rect">
            <a:avLst/>
          </a:prstGeom>
          <a:solidFill>
            <a:schemeClr val="accent4">
              <a:lumMod val="60000"/>
              <a:lumOff val="40000"/>
            </a:schemeClr>
          </a:solidFill>
          <a:ln w="28575">
            <a:solidFill>
              <a:schemeClr val="tx1"/>
            </a:solidFill>
          </a:ln>
        </p:spPr>
        <p:txBody>
          <a:bodyPr wrap="square">
            <a:spAutoFit/>
          </a:bodyPr>
          <a:lstStyle/>
          <a:p>
            <a:pPr marL="342797" indent="-342797">
              <a:lnSpc>
                <a:spcPct val="200000"/>
              </a:lnSpc>
              <a:buFont typeface="Arial" panose="020B0604020202020204" pitchFamily="34" charset="0"/>
              <a:buChar char="•"/>
            </a:pPr>
            <a:r>
              <a:rPr lang="en-US" sz="2399" dirty="0">
                <a:solidFill>
                  <a:srgbClr val="FF0000"/>
                </a:solidFill>
                <a:latin typeface="Bookman Old Style" panose="02050604050505020204" pitchFamily="18" charset="0"/>
              </a:rPr>
              <a:t>Bubble sort</a:t>
            </a:r>
          </a:p>
          <a:p>
            <a:pPr marL="342797" indent="-342797">
              <a:lnSpc>
                <a:spcPct val="200000"/>
              </a:lnSpc>
              <a:buFont typeface="Arial" panose="020B0604020202020204" pitchFamily="34" charset="0"/>
              <a:buChar char="•"/>
            </a:pPr>
            <a:r>
              <a:rPr lang="en-US" sz="2399" dirty="0">
                <a:solidFill>
                  <a:srgbClr val="FF0000"/>
                </a:solidFill>
                <a:latin typeface="Bookman Old Style" panose="02050604050505020204" pitchFamily="18" charset="0"/>
              </a:rPr>
              <a:t>Insertion Sort</a:t>
            </a:r>
          </a:p>
          <a:p>
            <a:pPr marL="342797" indent="-342797">
              <a:lnSpc>
                <a:spcPct val="200000"/>
              </a:lnSpc>
              <a:buFont typeface="Arial" panose="020B0604020202020204" pitchFamily="34" charset="0"/>
              <a:buChar char="•"/>
            </a:pPr>
            <a:r>
              <a:rPr lang="en-US" sz="2399" dirty="0">
                <a:solidFill>
                  <a:srgbClr val="FF0000"/>
                </a:solidFill>
                <a:latin typeface="Bookman Old Style" panose="02050604050505020204" pitchFamily="18" charset="0"/>
              </a:rPr>
              <a:t>Selection Sort</a:t>
            </a:r>
          </a:p>
        </p:txBody>
      </p:sp>
      <p:sp>
        <p:nvSpPr>
          <p:cNvPr id="4" name="Title 1">
            <a:extLst>
              <a:ext uri="{FF2B5EF4-FFF2-40B4-BE49-F238E27FC236}">
                <a16:creationId xmlns:a16="http://schemas.microsoft.com/office/drawing/2014/main" id="{3E4F1C95-F3D8-40B1-98FD-471A432C3ED3}"/>
              </a:ext>
            </a:extLst>
          </p:cNvPr>
          <p:cNvSpPr txBox="1">
            <a:spLocks/>
          </p:cNvSpPr>
          <p:nvPr/>
        </p:nvSpPr>
        <p:spPr>
          <a:xfrm>
            <a:off x="6615112" y="320938"/>
            <a:ext cx="4114800" cy="1676400"/>
          </a:xfrm>
          <a:prstGeom prst="rect">
            <a:avLst/>
          </a:prstGeom>
        </p:spPr>
        <p:txBody>
          <a:bodyPr vert="horz" lIns="121899" tIns="60949" rIns="121899" bIns="60949" rtlCol="0" anchor="t">
            <a:normAutofit fontScale="97500"/>
          </a:bodyPr>
          <a:lst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Types of Efficient Sorting Algorithm</a:t>
            </a:r>
          </a:p>
        </p:txBody>
      </p:sp>
      <p:sp>
        <p:nvSpPr>
          <p:cNvPr id="6" name="TextBox 5">
            <a:extLst>
              <a:ext uri="{FF2B5EF4-FFF2-40B4-BE49-F238E27FC236}">
                <a16:creationId xmlns:a16="http://schemas.microsoft.com/office/drawing/2014/main" id="{605B199F-9399-48A3-806A-6E221EBC267E}"/>
              </a:ext>
            </a:extLst>
          </p:cNvPr>
          <p:cNvSpPr txBox="1"/>
          <p:nvPr/>
        </p:nvSpPr>
        <p:spPr>
          <a:xfrm>
            <a:off x="7614285" y="3429001"/>
            <a:ext cx="3505200" cy="2307555"/>
          </a:xfrm>
          <a:prstGeom prst="rect">
            <a:avLst/>
          </a:prstGeom>
          <a:solidFill>
            <a:schemeClr val="accent4">
              <a:lumMod val="60000"/>
              <a:lumOff val="40000"/>
            </a:schemeClr>
          </a:solidFill>
          <a:ln w="28575">
            <a:solidFill>
              <a:schemeClr val="tx1"/>
            </a:solidFill>
          </a:ln>
        </p:spPr>
        <p:txBody>
          <a:bodyPr wrap="square">
            <a:spAutoFit/>
          </a:bodyPr>
          <a:lstStyle/>
          <a:p>
            <a:pPr marL="342797" indent="-342797">
              <a:lnSpc>
                <a:spcPct val="200000"/>
              </a:lnSpc>
              <a:buFont typeface="Arial" panose="020B0604020202020204" pitchFamily="34" charset="0"/>
              <a:buChar char="•"/>
            </a:pPr>
            <a:r>
              <a:rPr lang="en-US" sz="2399" dirty="0">
                <a:solidFill>
                  <a:srgbClr val="FF0000"/>
                </a:solidFill>
                <a:latin typeface="Bookman Old Style" panose="02050604050505020204" pitchFamily="18" charset="0"/>
              </a:rPr>
              <a:t>Merge sort</a:t>
            </a:r>
          </a:p>
          <a:p>
            <a:pPr marL="342797" indent="-342797">
              <a:lnSpc>
                <a:spcPct val="200000"/>
              </a:lnSpc>
              <a:buFont typeface="Arial" panose="020B0604020202020204" pitchFamily="34" charset="0"/>
              <a:buChar char="•"/>
            </a:pPr>
            <a:r>
              <a:rPr lang="en-US" sz="2399" dirty="0">
                <a:solidFill>
                  <a:srgbClr val="FF0000"/>
                </a:solidFill>
                <a:latin typeface="Bookman Old Style" panose="02050604050505020204" pitchFamily="18" charset="0"/>
              </a:rPr>
              <a:t>Quick Sort</a:t>
            </a:r>
          </a:p>
          <a:p>
            <a:pPr marL="342797" indent="-342797">
              <a:lnSpc>
                <a:spcPct val="200000"/>
              </a:lnSpc>
              <a:buFont typeface="Arial" panose="020B0604020202020204" pitchFamily="34" charset="0"/>
              <a:buChar char="•"/>
            </a:pPr>
            <a:r>
              <a:rPr lang="en-US" sz="2399" dirty="0">
                <a:solidFill>
                  <a:srgbClr val="FF0000"/>
                </a:solidFill>
                <a:latin typeface="Bookman Old Style" panose="02050604050505020204" pitchFamily="18" charset="0"/>
              </a:rPr>
              <a:t>Heap Sort</a:t>
            </a:r>
          </a:p>
        </p:txBody>
      </p:sp>
      <p:pic>
        <p:nvPicPr>
          <p:cNvPr id="7" name="Picture 6" descr="A picture containing indoor&#10;&#10;Description automatically generated">
            <a:extLst>
              <a:ext uri="{FF2B5EF4-FFF2-40B4-BE49-F238E27FC236}">
                <a16:creationId xmlns:a16="http://schemas.microsoft.com/office/drawing/2014/main" id="{FDFADEB4-39AB-4680-8331-97B002BC7302}"/>
              </a:ext>
            </a:extLst>
          </p:cNvPr>
          <p:cNvPicPr>
            <a:picLocks noChangeAspect="1"/>
          </p:cNvPicPr>
          <p:nvPr/>
        </p:nvPicPr>
        <p:blipFill>
          <a:blip r:embed="rId2"/>
          <a:stretch>
            <a:fillRect/>
          </a:stretch>
        </p:blipFill>
        <p:spPr>
          <a:xfrm>
            <a:off x="1676401" y="1699617"/>
            <a:ext cx="1447799" cy="1447799"/>
          </a:xfrm>
          <a:prstGeom prst="rect">
            <a:avLst/>
          </a:prstGeom>
        </p:spPr>
      </p:pic>
      <p:pic>
        <p:nvPicPr>
          <p:cNvPr id="9" name="Picture 8" descr="Shape, circle&#10;&#10;Description automatically generated">
            <a:extLst>
              <a:ext uri="{FF2B5EF4-FFF2-40B4-BE49-F238E27FC236}">
                <a16:creationId xmlns:a16="http://schemas.microsoft.com/office/drawing/2014/main" id="{FFB3C64D-0D06-436B-AF84-8276FD9338DA}"/>
              </a:ext>
            </a:extLst>
          </p:cNvPr>
          <p:cNvPicPr>
            <a:picLocks noChangeAspect="1"/>
          </p:cNvPicPr>
          <p:nvPr/>
        </p:nvPicPr>
        <p:blipFill>
          <a:blip r:embed="rId3"/>
          <a:stretch>
            <a:fillRect/>
          </a:stretch>
        </p:blipFill>
        <p:spPr>
          <a:xfrm>
            <a:off x="7924801" y="1646014"/>
            <a:ext cx="1495425" cy="1495425"/>
          </a:xfrm>
          <a:prstGeom prst="rect">
            <a:avLst/>
          </a:prstGeom>
        </p:spPr>
      </p:pic>
    </p:spTree>
    <p:extLst>
      <p:ext uri="{BB962C8B-B14F-4D97-AF65-F5344CB8AC3E}">
        <p14:creationId xmlns:p14="http://schemas.microsoft.com/office/powerpoint/2010/main" val="90643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A448-AEB9-4A74-86BB-E81E7ED12CB4}"/>
              </a:ext>
            </a:extLst>
          </p:cNvPr>
          <p:cNvSpPr>
            <a:spLocks noGrp="1"/>
          </p:cNvSpPr>
          <p:nvPr>
            <p:ph type="title"/>
          </p:nvPr>
        </p:nvSpPr>
        <p:spPr>
          <a:xfrm>
            <a:off x="1295400" y="60960"/>
            <a:ext cx="10157354" cy="1016000"/>
          </a:xfrm>
        </p:spPr>
        <p:txBody>
          <a:bodyPr>
            <a:normAutofit/>
          </a:bodyPr>
          <a:lstStyle/>
          <a:p>
            <a:pPr algn="ctr"/>
            <a:r>
              <a:rPr lang="en-US" sz="4800" dirty="0"/>
              <a:t>Bubble Sort</a:t>
            </a:r>
          </a:p>
        </p:txBody>
      </p:sp>
      <p:pic>
        <p:nvPicPr>
          <p:cNvPr id="4" name="Picture 3" descr="Diagram&#10;&#10;Description automatically generated with low confidence">
            <a:extLst>
              <a:ext uri="{FF2B5EF4-FFF2-40B4-BE49-F238E27FC236}">
                <a16:creationId xmlns:a16="http://schemas.microsoft.com/office/drawing/2014/main" id="{41FCB49A-E904-440D-ABDE-D14E8CDB81CD}"/>
              </a:ext>
            </a:extLst>
          </p:cNvPr>
          <p:cNvPicPr>
            <a:picLocks noChangeAspect="1"/>
          </p:cNvPicPr>
          <p:nvPr/>
        </p:nvPicPr>
        <p:blipFill rotWithShape="1">
          <a:blip r:embed="rId2"/>
          <a:srcRect l="5797" b="15789"/>
          <a:stretch/>
        </p:blipFill>
        <p:spPr>
          <a:xfrm>
            <a:off x="4191000" y="1463040"/>
            <a:ext cx="3733800" cy="4724400"/>
          </a:xfrm>
          <a:prstGeom prst="rect">
            <a:avLst/>
          </a:prstGeom>
          <a:ln>
            <a:noFill/>
          </a:ln>
          <a:effectLst>
            <a:softEdge rad="112500"/>
          </a:effectLst>
        </p:spPr>
      </p:pic>
    </p:spTree>
    <p:extLst>
      <p:ext uri="{BB962C8B-B14F-4D97-AF65-F5344CB8AC3E}">
        <p14:creationId xmlns:p14="http://schemas.microsoft.com/office/powerpoint/2010/main" val="3149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1" y="323254"/>
            <a:ext cx="3969541" cy="494108"/>
          </a:xfrm>
        </p:spPr>
        <p:txBody>
          <a:bodyPr anchor="t">
            <a:normAutofit fontScale="90000"/>
          </a:bodyPr>
          <a:lstStyle/>
          <a:p>
            <a:pPr algn="ctr"/>
            <a:r>
              <a:rPr lang="en-US" dirty="0">
                <a:latin typeface="Times New Roman" panose="02020603050405020304" pitchFamily="18" charset="0"/>
                <a:cs typeface="Times New Roman" panose="02020603050405020304" pitchFamily="18" charset="0"/>
              </a:rPr>
              <a:t>Bubble Sort</a:t>
            </a:r>
          </a:p>
        </p:txBody>
      </p:sp>
      <p:sp>
        <p:nvSpPr>
          <p:cNvPr id="4" name="Text Placeholder 3"/>
          <p:cNvSpPr>
            <a:spLocks noGrp="1"/>
          </p:cNvSpPr>
          <p:nvPr>
            <p:ph type="body" sz="half" idx="2"/>
          </p:nvPr>
        </p:nvSpPr>
        <p:spPr>
          <a:xfrm>
            <a:off x="183360" y="304800"/>
            <a:ext cx="6397308" cy="6553200"/>
          </a:xfrm>
        </p:spPr>
        <p:txBody>
          <a:bodyPr>
            <a:normAutofit lnSpcReduction="10000"/>
          </a:bodyPr>
          <a:lstStyle/>
          <a:p>
            <a:pPr marL="342900" indent="-342900" algn="just">
              <a:lnSpc>
                <a:spcPct val="150000"/>
              </a:lnSpc>
              <a:buFont typeface="Arial" panose="020B0604020202020204" pitchFamily="34" charset="0"/>
              <a:buChar char="•"/>
            </a:pPr>
            <a:r>
              <a:rPr lang="en-US" sz="1900" dirty="0">
                <a:latin typeface="Bookman Old Style" panose="02050604050505020204" pitchFamily="18" charset="0"/>
              </a:rPr>
              <a:t>Instead of searching an array as a whole, the bubble sort works by comparing adjacent pairs of elements in the array from left to right. </a:t>
            </a:r>
          </a:p>
          <a:p>
            <a:pPr marL="342900" indent="-342900" algn="just">
              <a:lnSpc>
                <a:spcPct val="150000"/>
              </a:lnSpc>
              <a:buFont typeface="Arial" panose="020B0604020202020204" pitchFamily="34" charset="0"/>
              <a:buChar char="•"/>
            </a:pPr>
            <a:r>
              <a:rPr lang="en-US" sz="1900" dirty="0">
                <a:latin typeface="Bookman Old Style" panose="02050604050505020204" pitchFamily="18" charset="0"/>
              </a:rPr>
              <a:t>If the elements are not in the correct ordered, they are swapped so that the largest of the two moves up. </a:t>
            </a:r>
          </a:p>
          <a:p>
            <a:pPr marL="342900" indent="-342900" algn="just">
              <a:lnSpc>
                <a:spcPct val="150000"/>
              </a:lnSpc>
              <a:buFont typeface="Arial" panose="020B0604020202020204" pitchFamily="34" charset="0"/>
              <a:buChar char="•"/>
            </a:pPr>
            <a:r>
              <a:rPr lang="en-US" sz="1900" dirty="0">
                <a:latin typeface="Bookman Old Style" panose="02050604050505020204" pitchFamily="18" charset="0"/>
              </a:rPr>
              <a:t>This process continues until the largest of the objects, eventually "bubbles" up to the highest position in the array.  </a:t>
            </a:r>
          </a:p>
          <a:p>
            <a:pPr marL="342900" indent="-342900" algn="just">
              <a:lnSpc>
                <a:spcPct val="150000"/>
              </a:lnSpc>
              <a:buFont typeface="Arial" panose="020B0604020202020204" pitchFamily="34" charset="0"/>
              <a:buChar char="•"/>
            </a:pPr>
            <a:r>
              <a:rPr lang="en-US" sz="1900" b="1" dirty="0">
                <a:solidFill>
                  <a:srgbClr val="FF0000"/>
                </a:solidFill>
                <a:latin typeface="Bookman Old Style" panose="02050604050505020204" pitchFamily="18" charset="0"/>
                <a:cs typeface="Times New Roman" panose="02020603050405020304" pitchFamily="18" charset="0"/>
              </a:rPr>
              <a:t>This is known as pass 1.</a:t>
            </a:r>
            <a:endParaRPr lang="en-US" sz="1900" b="1" dirty="0">
              <a:solidFill>
                <a:srgbClr val="FF0000"/>
              </a:solidFill>
              <a:latin typeface="Bookman Old Style" panose="02050604050505020204" pitchFamily="18" charset="0"/>
            </a:endParaRPr>
          </a:p>
          <a:p>
            <a:pPr marL="342900" indent="-342900" algn="just">
              <a:lnSpc>
                <a:spcPct val="150000"/>
              </a:lnSpc>
              <a:buFont typeface="Arial" panose="020B0604020202020204" pitchFamily="34" charset="0"/>
              <a:buChar char="•"/>
            </a:pPr>
            <a:r>
              <a:rPr lang="en-US" sz="1900" dirty="0">
                <a:latin typeface="Bookman Old Style" panose="02050604050505020204" pitchFamily="18" charset="0"/>
              </a:rPr>
              <a:t>After this occurs, the search for the  next largest object begins.  </a:t>
            </a:r>
          </a:p>
          <a:p>
            <a:pPr marL="342900" indent="-342900" algn="just">
              <a:lnSpc>
                <a:spcPct val="150000"/>
              </a:lnSpc>
              <a:buFont typeface="Arial" panose="020B0604020202020204" pitchFamily="34" charset="0"/>
              <a:buChar char="•"/>
            </a:pPr>
            <a:r>
              <a:rPr lang="en-US" sz="1900" dirty="0">
                <a:latin typeface="Bookman Old Style" panose="02050604050505020204" pitchFamily="18" charset="0"/>
              </a:rPr>
              <a:t>The swapping continues until the whole array is in the correct order</a:t>
            </a:r>
            <a:r>
              <a:rPr lang="en-US" sz="2100" dirty="0">
                <a:latin typeface="Bookman Old Style" panose="02050604050505020204" pitchFamily="18" charset="0"/>
              </a:rPr>
              <a:t>.</a:t>
            </a:r>
          </a:p>
          <a:p>
            <a:pPr algn="just">
              <a:lnSpc>
                <a:spcPct val="150000"/>
              </a:lnSpc>
            </a:pPr>
            <a:endParaRPr lang="en-US" sz="2100" dirty="0">
              <a:solidFill>
                <a:srgbClr val="000000"/>
              </a:solidFill>
              <a:latin typeface="Bookman Old Style" panose="02050604050505020204" pitchFamily="18" charset="0"/>
              <a:cs typeface="Times New Roman" panose="02020603050405020304" pitchFamily="18" charset="0"/>
            </a:endParaRPr>
          </a:p>
          <a:p>
            <a:endParaRPr lang="en-US" dirty="0"/>
          </a:p>
        </p:txBody>
      </p:sp>
      <p:pic>
        <p:nvPicPr>
          <p:cNvPr id="7" name="Picture 6" descr="Diagram&#10;&#10;Description automatically generated">
            <a:extLst>
              <a:ext uri="{FF2B5EF4-FFF2-40B4-BE49-F238E27FC236}">
                <a16:creationId xmlns:a16="http://schemas.microsoft.com/office/drawing/2014/main" id="{B5C73074-9046-4E05-9E4A-67F12E1B27D8}"/>
              </a:ext>
            </a:extLst>
          </p:cNvPr>
          <p:cNvPicPr>
            <a:picLocks noChangeAspect="1"/>
          </p:cNvPicPr>
          <p:nvPr/>
        </p:nvPicPr>
        <p:blipFill rotWithShape="1">
          <a:blip r:embed="rId2"/>
          <a:srcRect t="10143"/>
          <a:stretch/>
        </p:blipFill>
        <p:spPr>
          <a:xfrm>
            <a:off x="6903241" y="1447800"/>
            <a:ext cx="5105400" cy="4038600"/>
          </a:xfrm>
          <a:prstGeom prst="rect">
            <a:avLst/>
          </a:prstGeom>
        </p:spPr>
      </p:pic>
    </p:spTree>
    <p:extLst>
      <p:ext uri="{BB962C8B-B14F-4D97-AF65-F5344CB8AC3E}">
        <p14:creationId xmlns:p14="http://schemas.microsoft.com/office/powerpoint/2010/main" val="335489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ubble Sort 1- Algorithm">
            <a:hlinkClick r:id="" action="ppaction://media"/>
            <a:extLst>
              <a:ext uri="{FF2B5EF4-FFF2-40B4-BE49-F238E27FC236}">
                <a16:creationId xmlns:a16="http://schemas.microsoft.com/office/drawing/2014/main" id="{2D1AE3E2-EFB5-43AF-B9EE-380FD5602581}"/>
              </a:ext>
            </a:extLst>
          </p:cNvPr>
          <p:cNvPicPr>
            <a:picLocks noChangeAspect="1"/>
          </p:cNvPicPr>
          <p:nvPr>
            <a:videoFile r:link="rId1"/>
            <p:extLst>
              <p:ext uri="{DAA4B4D4-6D71-4841-9C94-3DE7FCFB9230}">
                <p14:media xmlns:p14="http://schemas.microsoft.com/office/powerpoint/2010/main" r:embed="rId2">
                  <p14:trim st="27029" end="79603"/>
                </p14:media>
              </p:ext>
            </p:extLst>
          </p:nvPr>
        </p:nvPicPr>
        <p:blipFill>
          <a:blip r:embed="rId4"/>
          <a:stretch>
            <a:fillRect/>
          </a:stretch>
        </p:blipFill>
        <p:spPr>
          <a:xfrm>
            <a:off x="533400" y="381000"/>
            <a:ext cx="10820400" cy="5715000"/>
          </a:xfrm>
          <a:prstGeom prst="rect">
            <a:avLst/>
          </a:prstGeom>
        </p:spPr>
      </p:pic>
      <p:sp>
        <p:nvSpPr>
          <p:cNvPr id="3" name="TextBox 2">
            <a:extLst>
              <a:ext uri="{FF2B5EF4-FFF2-40B4-BE49-F238E27FC236}">
                <a16:creationId xmlns:a16="http://schemas.microsoft.com/office/drawing/2014/main" id="{4AF0A3AC-72F8-43A5-9701-A12CB1304522}"/>
              </a:ext>
            </a:extLst>
          </p:cNvPr>
          <p:cNvSpPr txBox="1"/>
          <p:nvPr/>
        </p:nvSpPr>
        <p:spPr>
          <a:xfrm>
            <a:off x="2514600" y="-80665"/>
            <a:ext cx="8228012" cy="369332"/>
          </a:xfrm>
          <a:prstGeom prst="rect">
            <a:avLst/>
          </a:prstGeom>
          <a:noFill/>
        </p:spPr>
        <p:txBody>
          <a:bodyPr wrap="square">
            <a:spAutoFit/>
          </a:bodyPr>
          <a:lstStyle/>
          <a:p>
            <a:r>
              <a:rPr lang="en-US" dirty="0"/>
              <a:t>https://www.youtube.com/watch?v=xli_FI7CuzA</a:t>
            </a:r>
          </a:p>
        </p:txBody>
      </p:sp>
    </p:spTree>
    <p:extLst>
      <p:ext uri="{BB962C8B-B14F-4D97-AF65-F5344CB8AC3E}">
        <p14:creationId xmlns:p14="http://schemas.microsoft.com/office/powerpoint/2010/main" val="235519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938F7B-22B4-4C5F-BDD1-AE012A413FEA}"/>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A8B9692E-AE71-4C4E-B556-457E913B793F}"/>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3B77B90A-6EB9-468E-8D6F-FF7113911E2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F710BC27-1968-433A-A20C-EEE8A31C9B3B}"/>
              </a:ext>
            </a:extLst>
          </p:cNvPr>
          <p:cNvSpPr>
            <a:spLocks noGrp="1"/>
          </p:cNvSpPr>
          <p:nvPr>
            <p:ph type="title"/>
          </p:nvPr>
        </p:nvSpPr>
        <p:spPr>
          <a:xfrm>
            <a:off x="838200" y="232089"/>
            <a:ext cx="10515600" cy="1039726"/>
          </a:xfrm>
        </p:spPr>
        <p:txBody>
          <a:bodyPr/>
          <a:lstStyle/>
          <a:p>
            <a:r>
              <a:rPr lang="en-US" dirty="0"/>
              <a:t>Pseudocode on  bubble sort</a:t>
            </a:r>
          </a:p>
        </p:txBody>
      </p:sp>
      <p:sp>
        <p:nvSpPr>
          <p:cNvPr id="7" name="Rectangle 6"/>
          <p:cNvSpPr/>
          <p:nvPr/>
        </p:nvSpPr>
        <p:spPr>
          <a:xfrm>
            <a:off x="2056014" y="1271815"/>
            <a:ext cx="6821978" cy="2534027"/>
          </a:xfrm>
          <a:prstGeom prst="rect">
            <a:avLst/>
          </a:prstGeom>
        </p:spPr>
        <p:txBody>
          <a:bodyPr wrap="square">
            <a:spAutoFit/>
          </a:bodyPr>
          <a:lstStyle/>
          <a:p>
            <a:pPr>
              <a:lnSpc>
                <a:spcPct val="150000"/>
              </a:lnSpc>
            </a:pPr>
            <a:r>
              <a:rPr lang="en-US" dirty="0"/>
              <a:t>Bubble sort(array):</a:t>
            </a:r>
          </a:p>
          <a:p>
            <a:pPr>
              <a:lnSpc>
                <a:spcPct val="150000"/>
              </a:lnSpc>
            </a:pPr>
            <a:r>
              <a:rPr lang="en-US" dirty="0"/>
              <a:t>    n= length of array</a:t>
            </a:r>
          </a:p>
          <a:p>
            <a:pPr>
              <a:lnSpc>
                <a:spcPct val="150000"/>
              </a:lnSpc>
            </a:pPr>
            <a:r>
              <a:rPr lang="en-US" dirty="0"/>
              <a:t>     for </a:t>
            </a:r>
            <a:r>
              <a:rPr lang="en-US" dirty="0" err="1"/>
              <a:t>i</a:t>
            </a:r>
            <a:r>
              <a:rPr lang="en-US" dirty="0"/>
              <a:t> in range (n):</a:t>
            </a:r>
          </a:p>
          <a:p>
            <a:pPr>
              <a:lnSpc>
                <a:spcPct val="150000"/>
              </a:lnSpc>
            </a:pPr>
            <a:r>
              <a:rPr lang="en-US" dirty="0"/>
              <a:t>           for j in range(n-1:</a:t>
            </a:r>
          </a:p>
          <a:p>
            <a:pPr>
              <a:lnSpc>
                <a:spcPct val="150000"/>
              </a:lnSpc>
            </a:pPr>
            <a:r>
              <a:rPr lang="en-US" dirty="0"/>
              <a:t>	if array[j] &gt; [j+1]:</a:t>
            </a:r>
          </a:p>
          <a:p>
            <a:pPr>
              <a:lnSpc>
                <a:spcPct val="150000"/>
              </a:lnSpc>
            </a:pPr>
            <a:r>
              <a:rPr lang="en-US" dirty="0"/>
              <a:t>	   swap(array[j], array[j+1])</a:t>
            </a:r>
          </a:p>
        </p:txBody>
      </p:sp>
      <p:sp>
        <p:nvSpPr>
          <p:cNvPr id="8" name="Rectangle 7"/>
          <p:cNvSpPr/>
          <p:nvPr/>
        </p:nvSpPr>
        <p:spPr>
          <a:xfrm>
            <a:off x="1269075" y="4067663"/>
            <a:ext cx="10626438" cy="2031325"/>
          </a:xfrm>
          <a:prstGeom prst="rect">
            <a:avLst/>
          </a:prstGeom>
        </p:spPr>
        <p:txBody>
          <a:bodyPr wrap="square">
            <a:spAutoFit/>
          </a:bodyPr>
          <a:lstStyle/>
          <a:p>
            <a:pPr>
              <a:lnSpc>
                <a:spcPct val="150000"/>
              </a:lnSpc>
            </a:pPr>
            <a:r>
              <a:rPr lang="en-US" sz="1400" dirty="0"/>
              <a:t>Array is the array to be sorted. The function bubble sort compares adjacent elements in the array and swaps them if they are in the wrong order. It repeats this process until the array is fully sorted.</a:t>
            </a:r>
          </a:p>
          <a:p>
            <a:pPr>
              <a:lnSpc>
                <a:spcPct val="150000"/>
              </a:lnSpc>
            </a:pPr>
            <a:r>
              <a:rPr lang="en-US" sz="1400" dirty="0"/>
              <a:t>The outer loop iterates over each item in the array, and the inner loop iterates over each adjacent pair of elements. If the left element is greater than the right element, the swap function (which exchange the two elements) is called. This process is repeated until all adjacent pairs have been compared, and the largest element Hs bubbled up to the end of the array. The outer loop then repeats the process, but with one fewer element to sort(since the largest element is already in its correct position)</a:t>
            </a:r>
          </a:p>
        </p:txBody>
      </p:sp>
    </p:spTree>
    <p:extLst>
      <p:ext uri="{BB962C8B-B14F-4D97-AF65-F5344CB8AC3E}">
        <p14:creationId xmlns:p14="http://schemas.microsoft.com/office/powerpoint/2010/main" val="1489968980"/>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purl.org/dc/dcmitype/"/>
    <ds:schemaRef ds:uri="16c05727-aa75-4e4a-9b5f-8a80a1165891"/>
    <ds:schemaRef ds:uri="71af3243-3dd4-4a8d-8c0d-dd76da1f02a5"/>
    <ds:schemaRef ds:uri="http://schemas.microsoft.com/office/2006/metadata/properties"/>
    <ds:schemaRef ds:uri="http://schemas.microsoft.com/office/2006/documentManagement/types"/>
    <ds:schemaRef ds:uri="http://purl.org/dc/terms/"/>
    <ds:schemaRef ds:uri="http://schemas.microsoft.com/office/infopath/2007/PartnerControls"/>
    <ds:schemaRef ds:uri="http://www.w3.org/XML/1998/namespac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369</TotalTime>
  <Words>1577</Words>
  <Application>Microsoft Office PowerPoint</Application>
  <PresentationFormat>Widescreen</PresentationFormat>
  <Paragraphs>151</Paragraphs>
  <Slides>18</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Avenir Next LT Pro</vt:lpstr>
      <vt:lpstr>Bookman Old Style</vt:lpstr>
      <vt:lpstr>Calibri</vt:lpstr>
      <vt:lpstr>Courier New</vt:lpstr>
      <vt:lpstr>Symbol</vt:lpstr>
      <vt:lpstr>Times New Roman</vt:lpstr>
      <vt:lpstr>Tw Cen MT</vt:lpstr>
      <vt:lpstr>ShapesVTI</vt:lpstr>
      <vt:lpstr>Searching Algorithm</vt:lpstr>
      <vt:lpstr>Objectives</vt:lpstr>
      <vt:lpstr>What is a Sorting Algorithm?</vt:lpstr>
      <vt:lpstr>Different types of Sorting Algorithm in Data structures</vt:lpstr>
      <vt:lpstr>Types of Simple Sorting Algorithm</vt:lpstr>
      <vt:lpstr>Bubble Sort</vt:lpstr>
      <vt:lpstr>Bubble Sort</vt:lpstr>
      <vt:lpstr>PowerPoint Presentation</vt:lpstr>
      <vt:lpstr>Pseudocode on  bubble sort</vt:lpstr>
      <vt:lpstr>Python codes for Bubble sort</vt:lpstr>
      <vt:lpstr>What is a Search Algorithm? </vt:lpstr>
      <vt:lpstr>Types of Search Algorithm</vt:lpstr>
      <vt:lpstr>Linear Search</vt:lpstr>
      <vt:lpstr>Video Review</vt:lpstr>
      <vt:lpstr>Pseudocode for linear search</vt:lpstr>
      <vt:lpstr>Pseudocode for linear search</vt:lpstr>
      <vt:lpstr>Pseudocode for linear search</vt:lpstr>
      <vt:lpstr>Python code on Linear Search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Algorithm</dc:title>
  <dc:creator>Janet Sterling</dc:creator>
  <cp:lastModifiedBy>Janet ReidSterling</cp:lastModifiedBy>
  <cp:revision>24</cp:revision>
  <dcterms:created xsi:type="dcterms:W3CDTF">2021-01-14T06:53:16Z</dcterms:created>
  <dcterms:modified xsi:type="dcterms:W3CDTF">2024-04-12T02:20:22Z</dcterms:modified>
</cp:coreProperties>
</file>